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03" r:id="rId2"/>
  </p:sldMasterIdLst>
  <p:notesMasterIdLst>
    <p:notesMasterId r:id="rId36"/>
  </p:notesMasterIdLst>
  <p:handoutMasterIdLst>
    <p:handoutMasterId r:id="rId37"/>
  </p:handoutMasterIdLst>
  <p:sldIdLst>
    <p:sldId id="256" r:id="rId3"/>
    <p:sldId id="270" r:id="rId4"/>
    <p:sldId id="2271" r:id="rId5"/>
    <p:sldId id="365" r:id="rId6"/>
    <p:sldId id="340" r:id="rId7"/>
    <p:sldId id="2272" r:id="rId8"/>
    <p:sldId id="2273" r:id="rId9"/>
    <p:sldId id="2274" r:id="rId10"/>
    <p:sldId id="315" r:id="rId11"/>
    <p:sldId id="334" r:id="rId12"/>
    <p:sldId id="338" r:id="rId13"/>
    <p:sldId id="337" r:id="rId14"/>
    <p:sldId id="339" r:id="rId15"/>
    <p:sldId id="316" r:id="rId16"/>
    <p:sldId id="335" r:id="rId17"/>
    <p:sldId id="333" r:id="rId18"/>
    <p:sldId id="336" r:id="rId19"/>
    <p:sldId id="318" r:id="rId20"/>
    <p:sldId id="320" r:id="rId21"/>
    <p:sldId id="285" r:id="rId22"/>
    <p:sldId id="268" r:id="rId23"/>
    <p:sldId id="366" r:id="rId24"/>
    <p:sldId id="277" r:id="rId25"/>
    <p:sldId id="278" r:id="rId26"/>
    <p:sldId id="364" r:id="rId27"/>
    <p:sldId id="280" r:id="rId28"/>
    <p:sldId id="368" r:id="rId29"/>
    <p:sldId id="362" r:id="rId30"/>
    <p:sldId id="361" r:id="rId31"/>
    <p:sldId id="351" r:id="rId32"/>
    <p:sldId id="356" r:id="rId33"/>
    <p:sldId id="2270" r:id="rId34"/>
    <p:sldId id="367" r:id="rId35"/>
  </p:sldIdLst>
  <p:sldSz cx="9144000" cy="5715000" type="screen16x1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9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16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291D19D-5739-408B-B87B-205B2EA2E3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9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C0C6532-7541-4088-9B3E-D01783184A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132" y="0"/>
            <a:ext cx="2950475" cy="499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2282D-D26E-4D2F-B0FC-FED22D87E5B1}" type="datetimeFigureOut">
              <a:rPr lang="sv-SE" smtClean="0"/>
              <a:t>2019-10-23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AFD65C3-1299-4909-9CB3-14F0F29CAF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1579"/>
            <a:ext cx="2950475" cy="499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28E9F5-A4AB-4250-A2F7-9086FEEAB1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132" y="9441579"/>
            <a:ext cx="2950475" cy="499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2A99A-8B98-45AD-8FE2-3140CC1C857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6865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9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7132" y="0"/>
            <a:ext cx="2950475" cy="499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C5AA3-13CA-4D30-91F4-2C19C116A38F}" type="datetimeFigureOut">
              <a:rPr lang="sv-SE" smtClean="0"/>
              <a:t>2019-10-23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243013"/>
            <a:ext cx="53673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1579"/>
            <a:ext cx="2950475" cy="499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7132" y="9441579"/>
            <a:ext cx="2950475" cy="499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B154B-2BE2-43CE-9C31-935BEE7F5C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069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B154B-2BE2-43CE-9C31-935BEE7F5CD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2685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E2BDB-61BA-485F-BDBC-B6456BDE605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093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E2BDB-61BA-485F-BDBC-B6456BDE605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291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E2BDB-61BA-485F-BDBC-B6456BDE605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113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E2BDB-61BA-485F-BDBC-B6456BDE605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932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E2BDB-61BA-485F-BDBC-B6456BDE605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822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E2BDB-61BA-485F-BDBC-B6456BDE605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57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E2BDB-61BA-485F-BDBC-B6456BDE605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870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E2BDB-61BA-485F-BDBC-B6456BDE605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53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E2BDB-61BA-485F-BDBC-B6456BDE605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777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E2BDB-61BA-485F-BDBC-B6456BDE605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38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B154B-2BE2-43CE-9C31-935BEE7F5CD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8639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B154B-2BE2-43CE-9C31-935BEE7F5CD0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0196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B154B-2BE2-43CE-9C31-935BEE7F5CD0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1066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B154B-2BE2-43CE-9C31-935BEE7F5CD0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344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B154B-2BE2-43CE-9C31-935BEE7F5CD0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3061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B154B-2BE2-43CE-9C31-935BEE7F5CD0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1008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B154B-2BE2-43CE-9C31-935BEE7F5CD0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487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B154B-2BE2-43CE-9C31-935BEE7F5CD0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8393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B154B-2BE2-43CE-9C31-935BEE7F5CD0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1793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B154B-2BE2-43CE-9C31-935BEE7F5CD0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66527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B154B-2BE2-43CE-9C31-935BEE7F5CD0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6260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E2BDB-61BA-485F-BDBC-B6456BDE605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273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B154B-2BE2-43CE-9C31-935BEE7F5CD0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3496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B154B-2BE2-43CE-9C31-935BEE7F5CD0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99221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BD0-9FE6-C147-A860-9268597AE1C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84178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B154B-2BE2-43CE-9C31-935BEE7F5CD0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120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-2047875" y="1089025"/>
            <a:ext cx="8710613" cy="54451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475763" y="6838732"/>
            <a:ext cx="3729067" cy="6533336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E2BDB-61BA-485F-BDBC-B6456BDE605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343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E2BDB-61BA-485F-BDBC-B6456BDE605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51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E2BDB-61BA-485F-BDBC-B6456BDE605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945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E2BDB-61BA-485F-BDBC-B6456BDE605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375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E2BDB-61BA-485F-BDBC-B6456BDE605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344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E2BDB-61BA-485F-BDBC-B6456BDE605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5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60000" y="108000"/>
            <a:ext cx="3718800" cy="1990800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latin typeface="Helvetica" pitchFamily="2" charset="0"/>
              </a:defRPr>
            </a:lvl1pPr>
          </a:lstStyle>
          <a:p>
            <a:r>
              <a:rPr lang="sv-SE" dirty="0"/>
              <a:t>Rubrik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68000" y="2772000"/>
            <a:ext cx="3718800" cy="1224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100">
                <a:latin typeface="Helvetica" pitchFamily="2" charset="0"/>
              </a:defRPr>
            </a:lvl1pPr>
            <a:lvl2pPr marL="342919" indent="0" algn="ctr">
              <a:buNone/>
              <a:defRPr sz="1500"/>
            </a:lvl2pPr>
            <a:lvl3pPr marL="685837" indent="0" algn="ctr">
              <a:buNone/>
              <a:defRPr sz="1350"/>
            </a:lvl3pPr>
            <a:lvl4pPr marL="1028756" indent="0" algn="ctr">
              <a:buNone/>
              <a:defRPr sz="1200"/>
            </a:lvl4pPr>
            <a:lvl5pPr marL="1371674" indent="0" algn="ctr">
              <a:buNone/>
              <a:defRPr sz="1200"/>
            </a:lvl5pPr>
            <a:lvl6pPr marL="1714592" indent="0" algn="ctr">
              <a:buNone/>
              <a:defRPr sz="1200"/>
            </a:lvl6pPr>
            <a:lvl7pPr marL="2057510" indent="0" algn="ctr">
              <a:buNone/>
              <a:defRPr sz="1200"/>
            </a:lvl7pPr>
            <a:lvl8pPr marL="2400429" indent="0" algn="ctr">
              <a:buNone/>
              <a:defRPr sz="1200"/>
            </a:lvl8pPr>
            <a:lvl9pPr marL="2743347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576C741-1417-4586-93F0-694151607767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4575735" y="2"/>
            <a:ext cx="4557386" cy="57149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19" indent="0">
              <a:buNone/>
              <a:defRPr sz="2100"/>
            </a:lvl2pPr>
            <a:lvl3pPr marL="685837" indent="0">
              <a:buNone/>
              <a:defRPr sz="1800"/>
            </a:lvl3pPr>
            <a:lvl4pPr marL="1028756" indent="0">
              <a:buNone/>
              <a:defRPr sz="1500"/>
            </a:lvl4pPr>
            <a:lvl5pPr marL="1371674" indent="0">
              <a:buNone/>
              <a:defRPr sz="1500"/>
            </a:lvl5pPr>
            <a:lvl6pPr marL="1714592" indent="0">
              <a:buNone/>
              <a:defRPr sz="1500"/>
            </a:lvl6pPr>
            <a:lvl7pPr marL="2057510" indent="0">
              <a:buNone/>
              <a:defRPr sz="1500"/>
            </a:lvl7pPr>
            <a:lvl8pPr marL="2400429" indent="0">
              <a:buNone/>
              <a:defRPr sz="1500"/>
            </a:lvl8pPr>
            <a:lvl9pPr marL="2743347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03DA606-9F2F-4BEA-B734-A02F23F6F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" y="4822631"/>
            <a:ext cx="1721168" cy="881804"/>
          </a:xfrm>
          <a:prstGeom prst="rect">
            <a:avLst/>
          </a:prstGeom>
        </p:spPr>
      </p:pic>
      <p:sp>
        <p:nvSpPr>
          <p:cNvPr id="7" name="Underrubrik 5">
            <a:extLst>
              <a:ext uri="{FF2B5EF4-FFF2-40B4-BE49-F238E27FC236}">
                <a16:creationId xmlns:a16="http://schemas.microsoft.com/office/drawing/2014/main" id="{0B1EAE65-24EA-4720-9608-32A1E6FCD7E5}"/>
              </a:ext>
            </a:extLst>
          </p:cNvPr>
          <p:cNvSpPr txBox="1">
            <a:spLocks/>
          </p:cNvSpPr>
          <p:nvPr userDrawn="1"/>
        </p:nvSpPr>
        <p:spPr>
          <a:xfrm>
            <a:off x="375780" y="3673883"/>
            <a:ext cx="4035297" cy="77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999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rö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19C1-4039-4ADF-BE0C-943141217FD4}" type="datetime1">
              <a:rPr lang="sv-SE" smtClean="0"/>
              <a:t>2019-10-23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Teknikföretagen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CFB6-EA83-4C28-9F40-0DAF8B9E196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94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2213-BF53-47E9-9F0B-53A6C391A815}" type="datetime1">
              <a:rPr lang="sv-SE" smtClean="0"/>
              <a:t>2019-10-23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Teknikföretagen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CFB6-EA83-4C28-9F40-0DAF8B9E196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358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058C-DE06-4BF2-B046-664356C54EC1}" type="datetime1">
              <a:rPr lang="sv-SE" smtClean="0"/>
              <a:t>2019-10-23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Teknikföretagen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CFB6-EA83-4C28-9F40-0DAF8B9E196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6834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pecial för ekonom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6000" y="277213"/>
            <a:ext cx="7956000" cy="780087"/>
          </a:xfrm>
        </p:spPr>
        <p:txBody>
          <a:bodyPr/>
          <a:lstStyle>
            <a:lvl1pPr>
              <a:defRPr sz="2667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4400" y="1177313"/>
            <a:ext cx="8553600" cy="41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B4E0-6C06-4A89-833B-3669BBA2A12A}" type="datetime1">
              <a:rPr lang="sv-SE" smtClean="0"/>
              <a:t>2019-10-23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Teknikföretagen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CFB6-EA83-4C28-9F40-0DAF8B9E196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831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0040" y="3672417"/>
            <a:ext cx="7941048" cy="1135063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0040" y="2422261"/>
            <a:ext cx="7941048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18ED-FF1D-41D0-BC9B-78E2712D251E}" type="datetime1">
              <a:rPr lang="sv-SE" smtClean="0"/>
              <a:t>2019-10-23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Teknikföretagen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CFB6-EA83-4C28-9F40-0DAF8B9E196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931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64883" y="1666295"/>
            <a:ext cx="3888000" cy="33600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14214" y="1666295"/>
            <a:ext cx="3888000" cy="33600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A593-FACA-4280-9798-EF3E1503ACAA}" type="datetime1">
              <a:rPr lang="sv-SE" smtClean="0"/>
              <a:t>2019-10-23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Teknikföretagen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CFB6-EA83-4C28-9F40-0DAF8B9E196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944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390D7-6D6F-4696-A3D3-08E3A17BC1FC}" type="datetime1">
              <a:rPr lang="sv-SE" smtClean="0"/>
              <a:t>2019-10-23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Teknikföretagen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CFB6-EA83-4C28-9F40-0DAF8B9E196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4570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0E20-865C-49D5-948C-DF7504A4B5ED}" type="datetime1">
              <a:rPr lang="sv-SE" smtClean="0"/>
              <a:t>2019-10-23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Teknikföretagen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CFB6-EA83-4C28-9F40-0DAF8B9E196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470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Teknikfšretagen fŠrg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62020" y="1877484"/>
            <a:ext cx="2219960" cy="196003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83B2-6655-47AA-A8B7-FEE00431B57A}" type="datetime1">
              <a:rPr lang="sv-SE" smtClean="0"/>
              <a:t>2019-10-23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Teknikföretagen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CFB6-EA83-4C28-9F40-0DAF8B9E196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490" y="209895"/>
            <a:ext cx="3279600" cy="1400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>
                <a:latin typeface="Helvetica" pitchFamily="2" charset="0"/>
              </a:defRPr>
            </a:lvl1pPr>
          </a:lstStyle>
          <a:p>
            <a:r>
              <a:rPr lang="sv-SE" dirty="0"/>
              <a:t>Rubrik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576C741-1417-4586-93F0-694151607767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4575735" y="2"/>
            <a:ext cx="4557386" cy="57149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19" indent="0">
              <a:buNone/>
              <a:defRPr sz="2100"/>
            </a:lvl2pPr>
            <a:lvl3pPr marL="685837" indent="0">
              <a:buNone/>
              <a:defRPr sz="1800"/>
            </a:lvl3pPr>
            <a:lvl4pPr marL="1028756" indent="0">
              <a:buNone/>
              <a:defRPr sz="1500"/>
            </a:lvl4pPr>
            <a:lvl5pPr marL="1371674" indent="0">
              <a:buNone/>
              <a:defRPr sz="1500"/>
            </a:lvl5pPr>
            <a:lvl6pPr marL="1714592" indent="0">
              <a:buNone/>
              <a:defRPr sz="1500"/>
            </a:lvl6pPr>
            <a:lvl7pPr marL="2057510" indent="0">
              <a:buNone/>
              <a:defRPr sz="1500"/>
            </a:lvl7pPr>
            <a:lvl8pPr marL="2400429" indent="0">
              <a:buNone/>
              <a:defRPr sz="1500"/>
            </a:lvl8pPr>
            <a:lvl9pPr marL="2743347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02E30A53-4C13-49C6-8C4F-9804B5F04587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397851" y="2220680"/>
            <a:ext cx="4032000" cy="2592000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2"/>
              </a:buClr>
              <a:buSzPct val="110000"/>
              <a:defRPr sz="1800">
                <a:latin typeface="Helvetica" pitchFamily="2" charset="0"/>
              </a:defRPr>
            </a:lvl1pPr>
            <a:lvl2pPr marL="628669" indent="-28575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7EBEA07-9B7C-41D1-99E6-B3CB641EE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" y="4822631"/>
            <a:ext cx="1721168" cy="8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0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D021E0F2-FDC2-404F-8C52-D7A2044639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078913" cy="5703888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03DA606-9F2F-4BEA-B734-A02F23F6F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" y="4822631"/>
            <a:ext cx="1721168" cy="881804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8C4EA136-FC70-43D5-8B4E-C955E267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94" y="754362"/>
            <a:ext cx="7886700" cy="1104636"/>
          </a:xfrm>
        </p:spPr>
        <p:txBody>
          <a:bodyPr>
            <a:normAutofit/>
          </a:bodyPr>
          <a:lstStyle>
            <a:lvl1pPr>
              <a:defRPr sz="2800">
                <a:latin typeface="Helvetica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703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nivå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186" y="1562100"/>
            <a:ext cx="7921625" cy="3600450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buSzPct val="110000"/>
              <a:defRPr sz="1800">
                <a:latin typeface="Helvetica" pitchFamily="2" charset="0"/>
              </a:defRPr>
            </a:lvl1pPr>
            <a:lvl2pPr>
              <a:buClr>
                <a:schemeClr val="accent2"/>
              </a:buClr>
              <a:defRPr sz="1600">
                <a:latin typeface="Helvetica" pitchFamily="2" charset="0"/>
              </a:defRPr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A894C655-1828-4C50-8508-9243ABAD3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Helvetica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6D06FB4-6A02-443D-862D-1DDCCC9D5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" y="4822631"/>
            <a:ext cx="1721168" cy="8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1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E670757-6F7A-4FBA-9E35-5A857C896B91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28650" y="304271"/>
            <a:ext cx="7909200" cy="1104636"/>
          </a:xfrm>
        </p:spPr>
        <p:txBody>
          <a:bodyPr>
            <a:normAutofit/>
          </a:bodyPr>
          <a:lstStyle>
            <a:lvl1pPr>
              <a:defRPr sz="2800">
                <a:latin typeface="Helvetica" pitchFamily="2" charset="0"/>
              </a:defRPr>
            </a:lvl1pPr>
          </a:lstStyle>
          <a:p>
            <a:r>
              <a:rPr lang="sv-SE" dirty="0"/>
              <a:t>Klicka här för att ändra rubrikformat</a:t>
            </a:r>
            <a:endParaRPr lang="en-GB" dirty="0"/>
          </a:p>
        </p:txBody>
      </p:sp>
      <p:sp>
        <p:nvSpPr>
          <p:cNvPr id="9" name="Platshållare för bild 4">
            <a:extLst>
              <a:ext uri="{FF2B5EF4-FFF2-40B4-BE49-F238E27FC236}">
                <a16:creationId xmlns:a16="http://schemas.microsoft.com/office/drawing/2014/main" id="{FFD67598-CACC-41BA-B427-605E01F389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634" y="1562100"/>
            <a:ext cx="3878907" cy="22272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C115911A-F60C-46A5-BDD8-2339D3FA55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560" y="3789323"/>
            <a:ext cx="3887344" cy="1373227"/>
          </a:xfrm>
        </p:spPr>
        <p:txBody>
          <a:bodyPr lIns="72000" tIns="36000" rIns="72000" bIns="3600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bild 4">
            <a:extLst>
              <a:ext uri="{FF2B5EF4-FFF2-40B4-BE49-F238E27FC236}">
                <a16:creationId xmlns:a16="http://schemas.microsoft.com/office/drawing/2014/main" id="{53F4DE86-74EE-434C-BCB6-968EF19C33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44459" y="1562100"/>
            <a:ext cx="3878907" cy="22272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14" name="Platshållare för text 9">
            <a:extLst>
              <a:ext uri="{FF2B5EF4-FFF2-40B4-BE49-F238E27FC236}">
                <a16:creationId xmlns:a16="http://schemas.microsoft.com/office/drawing/2014/main" id="{0E76FA2A-69F1-40EC-AAFD-839FD37AA4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35385" y="3789323"/>
            <a:ext cx="3887344" cy="1373227"/>
          </a:xfrm>
        </p:spPr>
        <p:txBody>
          <a:bodyPr lIns="72000" tIns="36000" rIns="72000" bIns="3600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45D9FD5-29B5-4CC0-9EEB-4D662D7F9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" y="4822631"/>
            <a:ext cx="1721168" cy="8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019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35">
          <p15:clr>
            <a:srgbClr val="FBAE40"/>
          </p15:clr>
        </p15:guide>
        <p15:guide id="2" pos="2926">
          <p15:clr>
            <a:srgbClr val="FBAE40"/>
          </p15:clr>
        </p15:guide>
        <p15:guide id="3" pos="385">
          <p15:clr>
            <a:srgbClr val="FBAE40"/>
          </p15:clr>
        </p15:guide>
        <p15:guide id="4" pos="537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E670757-6F7A-4FBA-9E35-5A857C896B91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28650" y="304271"/>
            <a:ext cx="7909200" cy="1104636"/>
          </a:xfrm>
        </p:spPr>
        <p:txBody>
          <a:bodyPr>
            <a:normAutofit/>
          </a:bodyPr>
          <a:lstStyle>
            <a:lvl1pPr>
              <a:defRPr sz="2800">
                <a:latin typeface="Helvetica" pitchFamily="2" charset="0"/>
              </a:defRPr>
            </a:lvl1pPr>
          </a:lstStyle>
          <a:p>
            <a:r>
              <a:rPr lang="sv-SE" dirty="0"/>
              <a:t>Klicka här för att ändra rubrikformat</a:t>
            </a:r>
            <a:endParaRPr lang="en-GB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45D9FD5-29B5-4CC0-9EEB-4D662D7F9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" y="4822631"/>
            <a:ext cx="1721168" cy="881804"/>
          </a:xfrm>
          <a:prstGeom prst="rect">
            <a:avLst/>
          </a:prstGeom>
        </p:spPr>
      </p:pic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A1D886D-E9A8-4CC5-98CF-869700442F01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397851" y="1816080"/>
            <a:ext cx="4032000" cy="2592000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2"/>
              </a:buClr>
              <a:buSzPct val="110000"/>
              <a:defRPr sz="1800">
                <a:latin typeface="Helvetica" pitchFamily="2" charset="0"/>
              </a:defRPr>
            </a:lvl1pPr>
            <a:lvl2pPr marL="628669" indent="-28575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2E518C54-3D30-4CEC-A991-5BA07CA1D6E7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4555791" y="1806640"/>
            <a:ext cx="4032000" cy="2592000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2"/>
              </a:buClr>
              <a:buSzPct val="110000"/>
              <a:defRPr sz="1800">
                <a:latin typeface="Helvetica" pitchFamily="2" charset="0"/>
              </a:defRPr>
            </a:lvl1pPr>
            <a:lvl2pPr marL="628669" indent="-28575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121509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35">
          <p15:clr>
            <a:srgbClr val="FBAE40"/>
          </p15:clr>
        </p15:guide>
        <p15:guide id="2" pos="2926">
          <p15:clr>
            <a:srgbClr val="FBAE40"/>
          </p15:clr>
        </p15:guide>
        <p15:guide id="3" pos="385">
          <p15:clr>
            <a:srgbClr val="FBAE40"/>
          </p15:clr>
        </p15:guide>
        <p15:guide id="4" pos="537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B4D1FC-D632-4FA6-93A5-32D596A092E0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28650" y="304271"/>
            <a:ext cx="3279673" cy="1399168"/>
          </a:xfrm>
        </p:spPr>
        <p:txBody>
          <a:bodyPr>
            <a:normAutofit/>
          </a:bodyPr>
          <a:lstStyle>
            <a:lvl1pPr>
              <a:defRPr sz="2800">
                <a:latin typeface="Helvetica" pitchFamily="2" charset="0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0FDD92F-EBEF-409F-B0FE-D842A3307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814052"/>
            <a:ext cx="3522663" cy="3267075"/>
          </a:xfrm>
        </p:spPr>
        <p:txBody>
          <a:bodyPr/>
          <a:lstStyle>
            <a:lvl2pPr>
              <a:buClr>
                <a:schemeClr val="accent2"/>
              </a:buClr>
              <a:buSzPct val="110000"/>
              <a:defRPr>
                <a:latin typeface="Helvetica" pitchFamily="2" charset="0"/>
              </a:defRPr>
            </a:lvl2pPr>
            <a:lvl3pPr marL="685800" indent="0">
              <a:buNone/>
              <a:defRPr/>
            </a:lvl3pPr>
          </a:lstStyle>
          <a:p>
            <a:pPr lvl="1"/>
            <a:r>
              <a:rPr lang="sv-SE" dirty="0"/>
              <a:t>Nivå två</a:t>
            </a:r>
          </a:p>
          <a:p>
            <a:pPr lvl="2"/>
            <a:endParaRPr lang="sv-SE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DC2EFC2-59CB-4ECF-AD42-1176876030A8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4509369" y="2"/>
            <a:ext cx="4557386" cy="57149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19" indent="0">
              <a:buNone/>
              <a:defRPr sz="2100"/>
            </a:lvl2pPr>
            <a:lvl3pPr marL="685837" indent="0">
              <a:buNone/>
              <a:defRPr sz="1800"/>
            </a:lvl3pPr>
            <a:lvl4pPr marL="1028756" indent="0">
              <a:buNone/>
              <a:defRPr sz="1500"/>
            </a:lvl4pPr>
            <a:lvl5pPr marL="1371674" indent="0">
              <a:buNone/>
              <a:defRPr sz="1500"/>
            </a:lvl5pPr>
            <a:lvl6pPr marL="1714592" indent="0">
              <a:buNone/>
              <a:defRPr sz="1500"/>
            </a:lvl6pPr>
            <a:lvl7pPr marL="2057510" indent="0">
              <a:buNone/>
              <a:defRPr sz="1500"/>
            </a:lvl7pPr>
            <a:lvl8pPr marL="2400429" indent="0">
              <a:buNone/>
              <a:defRPr sz="1500"/>
            </a:lvl8pPr>
            <a:lvl9pPr marL="2743347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C5E52C2-F17A-4984-9B1D-D86719BAE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" y="4822631"/>
            <a:ext cx="1721168" cy="8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7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14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4000" y="1117307"/>
            <a:ext cx="7956000" cy="1050000"/>
          </a:xfrm>
        </p:spPr>
        <p:txBody>
          <a:bodyPr anchor="b" anchorCtr="0">
            <a:noAutofit/>
          </a:bodyPr>
          <a:lstStyle>
            <a:lvl1pPr algn="ctr">
              <a:defRPr sz="3333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4000" y="2220000"/>
            <a:ext cx="79560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333" b="1">
                <a:solidFill>
                  <a:schemeClr val="tx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7" name="Bildobjekt 6" descr="Teknikfšretagen fŠrg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531394" y="3173677"/>
            <a:ext cx="2081213" cy="1837532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5233-8FB9-4106-AE1F-3E7F78FF8015}" type="datetime1">
              <a:rPr lang="sv-SE" smtClean="0"/>
              <a:t>2019-10-23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Teknikföretagen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CFB6-EA83-4C28-9F40-0DAF8B9E196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1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E2F3A-B82F-418D-82A5-E8612646B10F}" type="datetimeFigureOut">
              <a:rPr lang="sv-SE" smtClean="0"/>
              <a:t>2019-10-23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D9B2C-7ADB-4F16-81B1-E644F5BFE7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88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695" r:id="rId3"/>
    <p:sldLayoutId id="2147483696" r:id="rId4"/>
    <p:sldLayoutId id="2147483694" r:id="rId5"/>
    <p:sldLayoutId id="2147483701" r:id="rId6"/>
    <p:sldLayoutId id="2147483698" r:id="rId7"/>
    <p:sldLayoutId id="2147483702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27784" y="5296959"/>
            <a:ext cx="388843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/>
              <a:t>© Teknikföretagen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6000" y="720000"/>
            <a:ext cx="7956000" cy="90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6000" y="1650000"/>
            <a:ext cx="7956000" cy="33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19792" y="5296959"/>
            <a:ext cx="99511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5C01-265B-4C08-A5C3-916427551C60}" type="datetime1">
              <a:rPr lang="sv-SE" smtClean="0"/>
              <a:pPr/>
              <a:t>2019-10-23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56000" y="5296959"/>
            <a:ext cx="57606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2CFB6-EA83-4C28-9F40-0DAF8B9E196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826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hf sldNum="0" hdr="0" ftr="0" dt="0"/>
  <p:txStyles>
    <p:titleStyle>
      <a:lvl1pPr algn="l" defTabSz="76197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Clr>
          <a:srgbClr val="CC0033"/>
        </a:buClr>
        <a:buSzPct val="100000"/>
        <a:buFont typeface="Times New Roman" panose="02020603050405020304" pitchFamily="18" charset="0"/>
        <a:buChar char="●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494980" indent="-209992" algn="l" defTabSz="761970" rtl="0" eaLnBrk="1" latinLnBrk="0" hangingPunct="1">
        <a:spcBef>
          <a:spcPct val="20000"/>
        </a:spcBef>
        <a:buClr>
          <a:srgbClr val="F11486"/>
        </a:buClr>
        <a:buSzPct val="100000"/>
        <a:buFont typeface="Times New Roman" panose="02020603050405020304" pitchFamily="18" charset="0"/>
        <a:buChar char="●"/>
        <a:defRPr sz="1667" kern="1200">
          <a:solidFill>
            <a:schemeClr val="tx1"/>
          </a:solidFill>
          <a:latin typeface="+mn-lt"/>
          <a:ea typeface="+mn-ea"/>
          <a:cs typeface="+mn-cs"/>
        </a:defRPr>
      </a:lvl2pPr>
      <a:lvl3pPr marL="704972" indent="-209992" algn="l" defTabSz="761970" rtl="0" eaLnBrk="1" latinLnBrk="0" hangingPunct="1">
        <a:spcBef>
          <a:spcPct val="20000"/>
        </a:spcBef>
        <a:buClr>
          <a:srgbClr val="81017E"/>
        </a:buClr>
        <a:buSzPct val="100000"/>
        <a:buFont typeface="Times New Roman" panose="02020603050405020304" pitchFamily="18" charset="0"/>
        <a:buChar char="●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914963" indent="-209992" algn="l" defTabSz="761970" rtl="0" eaLnBrk="1" latinLnBrk="0" hangingPunct="1">
        <a:spcBef>
          <a:spcPct val="20000"/>
        </a:spcBef>
        <a:buClr>
          <a:srgbClr val="0055A8"/>
        </a:buClr>
        <a:buSzPct val="100000"/>
        <a:buFont typeface="Times New Roman" panose="02020603050405020304" pitchFamily="18" charset="0"/>
        <a:buChar char="●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124955" indent="-209992" algn="l" defTabSz="761970" rtl="0" eaLnBrk="1" latinLnBrk="0" hangingPunct="1">
        <a:spcBef>
          <a:spcPct val="20000"/>
        </a:spcBef>
        <a:buClr>
          <a:srgbClr val="4573B3"/>
        </a:buClr>
        <a:buSzPct val="100000"/>
        <a:buFont typeface="Times New Roman" panose="02020603050405020304" pitchFamily="18" charset="0"/>
        <a:buChar char="●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8C70EC42-F9FC-4E51-9283-B36A6740FAD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8000" y="2772000"/>
            <a:ext cx="3717098" cy="124182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	Avtalskonferens 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EDAC7461-2A5C-4703-A5D0-5A996E11311C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r="1949" b="1666"/>
          <a:stretch/>
        </p:blipFill>
        <p:spPr>
          <a:xfrm>
            <a:off x="4509368" y="3"/>
            <a:ext cx="4634631" cy="5714998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495D4965-55F7-4ED9-BCC5-63384ECB0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252" y="0"/>
            <a:ext cx="3718800" cy="1990800"/>
          </a:xfrm>
        </p:spPr>
        <p:txBody>
          <a:bodyPr/>
          <a:lstStyle/>
          <a:p>
            <a:r>
              <a:rPr lang="sv-SE" dirty="0"/>
              <a:t>Trä- och Möbelföretagen</a:t>
            </a:r>
          </a:p>
        </p:txBody>
      </p:sp>
    </p:spTree>
    <p:extLst>
      <p:ext uri="{BB962C8B-B14F-4D97-AF65-F5344CB8AC3E}">
        <p14:creationId xmlns:p14="http://schemas.microsoft.com/office/powerpoint/2010/main" val="2368336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744D39-654E-4A54-84AC-549CE0BC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727" y="337220"/>
            <a:ext cx="6630000" cy="900000"/>
          </a:xfrm>
        </p:spPr>
        <p:txBody>
          <a:bodyPr/>
          <a:lstStyle/>
          <a:p>
            <a:r>
              <a:rPr lang="sv-SE" dirty="0"/>
              <a:t>Håller optimismen i sig?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E3B3FFB6-5EA7-49C0-B1B5-7762A20E6DD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91948" y="1620000"/>
          <a:ext cx="3380053" cy="338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Macrobond document" r:id="rId4" imgW="7616592" imgH="7631045" progId="Mbnd.mbnd">
                  <p:embed/>
                </p:oleObj>
              </mc:Choice>
              <mc:Fallback>
                <p:oleObj name="Macrobond document" r:id="rId4" imgW="7616592" imgH="7631045" progId="Mbnd.mbnd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E3B3FFB6-5EA7-49C0-B1B5-7762A20E6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948" y="1620000"/>
                        <a:ext cx="3380053" cy="338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F313A78-2385-4A8A-B745-50480E4E26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72053" y="1620000"/>
          <a:ext cx="3380053" cy="338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Macrobond document" r:id="rId6" imgW="7616592" imgH="7631045" progId="Mbnd.mbnd">
                  <p:embed/>
                </p:oleObj>
              </mc:Choice>
              <mc:Fallback>
                <p:oleObj name="Macrobond document" r:id="rId6" imgW="7616592" imgH="7631045" progId="Mbnd.mbnd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4F313A78-2385-4A8A-B745-50480E4E26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2053" y="1620000"/>
                        <a:ext cx="3380053" cy="338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6737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744D39-654E-4A54-84AC-549CE0BC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000" y="397227"/>
            <a:ext cx="6630000" cy="900000"/>
          </a:xfrm>
        </p:spPr>
        <p:txBody>
          <a:bodyPr/>
          <a:lstStyle/>
          <a:p>
            <a:r>
              <a:rPr lang="sv-SE" dirty="0"/>
              <a:t>Efterfrågan spretar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A91E7849-7F08-45B5-9CCB-F5B18EC2745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26948" y="1597227"/>
          <a:ext cx="3380053" cy="338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Macrobond document" r:id="rId4" imgW="7616592" imgH="7631045" progId="Mbnd.mbnd">
                  <p:embed/>
                </p:oleObj>
              </mc:Choice>
              <mc:Fallback>
                <p:oleObj name="Macrobond document" r:id="rId4" imgW="7616592" imgH="7631045" progId="Mbnd.mbnd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91E7849-7F08-45B5-9CCB-F5B18EC274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6948" y="1597227"/>
                        <a:ext cx="3380053" cy="338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10AF641F-08B9-45DA-9A1A-676D47D801B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72053" y="1620000"/>
          <a:ext cx="3380053" cy="338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Macrobond document" r:id="rId6" imgW="7616592" imgH="7631045" progId="Mbnd.mbnd">
                  <p:embed/>
                </p:oleObj>
              </mc:Choice>
              <mc:Fallback>
                <p:oleObj name="Macrobond document" r:id="rId6" imgW="7616592" imgH="7631045" progId="Mbnd.mbnd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10AF641F-08B9-45DA-9A1A-676D47D801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2053" y="1620000"/>
                        <a:ext cx="3380053" cy="338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97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744D39-654E-4A54-84AC-549CE0BC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686" y="397227"/>
            <a:ext cx="6630000" cy="900000"/>
          </a:xfrm>
        </p:spPr>
        <p:txBody>
          <a:bodyPr>
            <a:normAutofit/>
          </a:bodyPr>
          <a:lstStyle/>
          <a:p>
            <a:r>
              <a:rPr lang="sv-SE" dirty="0"/>
              <a:t>Produktionen faller i årstakt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F2FE6236-788F-4C22-999F-71793C68FA0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52020" y="1614093"/>
          <a:ext cx="3380053" cy="338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name="Macrobond document" r:id="rId4" imgW="7616592" imgH="7631045" progId="Mbnd.mbnd">
                  <p:embed/>
                </p:oleObj>
              </mc:Choice>
              <mc:Fallback>
                <p:oleObj name="Macrobond document" r:id="rId4" imgW="7616592" imgH="7631045" progId="Mbnd.mbnd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F2FE6236-788F-4C22-999F-71793C68FA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2020" y="1614093"/>
                        <a:ext cx="3380053" cy="338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CDD6EF2D-1DB7-410A-947B-C34B8596BCC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71634" y="1614093"/>
          <a:ext cx="3380053" cy="338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7" name="Macrobond document" r:id="rId6" imgW="7616592" imgH="7631045" progId="Mbnd.mbnd">
                  <p:embed/>
                </p:oleObj>
              </mc:Choice>
              <mc:Fallback>
                <p:oleObj name="Macrobond document" r:id="rId6" imgW="7616592" imgH="7631045" progId="Mbnd.mbnd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CDD6EF2D-1DB7-410A-947B-C34B8596B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1634" y="1614093"/>
                        <a:ext cx="3380053" cy="338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967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744D39-654E-4A54-84AC-549CE0BC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Produktionen minskar i årstakt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58DD0FE2-B878-4254-BEDA-A1843E5BB6D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94920" y="1583240"/>
          <a:ext cx="3380053" cy="338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Macrobond document" r:id="rId4" imgW="7616592" imgH="7631045" progId="Mbnd.mbnd">
                  <p:embed/>
                </p:oleObj>
              </mc:Choice>
              <mc:Fallback>
                <p:oleObj name="Macrobond document" r:id="rId4" imgW="7616592" imgH="7631045" progId="Mbnd.mbnd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58DD0FE2-B878-4254-BEDA-A1843E5BB6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4920" y="1583240"/>
                        <a:ext cx="3380053" cy="338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4E1200C2-F017-4366-AA12-66699250CBC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91948" y="1583240"/>
          <a:ext cx="3380053" cy="338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Macrobond document" r:id="rId6" imgW="7616592" imgH="7631045" progId="Mbnd.mbnd">
                  <p:embed/>
                </p:oleObj>
              </mc:Choice>
              <mc:Fallback>
                <p:oleObj name="Macrobond document" r:id="rId6" imgW="7616592" imgH="7631045" progId="Mbnd.mbnd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4E1200C2-F017-4366-AA12-66699250CB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948" y="1583240"/>
                        <a:ext cx="3380053" cy="338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50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30F9B-0772-46F3-884B-2B17348A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Även sysselsättningen faller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8DB355BD-94D2-409B-87F7-2BCF264F6FE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26948" y="1633340"/>
          <a:ext cx="3380053" cy="338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Macrobond document" r:id="rId4" imgW="7616592" imgH="7631045" progId="Mbnd.mbnd">
                  <p:embed/>
                </p:oleObj>
              </mc:Choice>
              <mc:Fallback>
                <p:oleObj name="Macrobond document" r:id="rId4" imgW="7616592" imgH="7631045" progId="Mbnd.mbnd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8DB355BD-94D2-409B-87F7-2BCF264F6F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6948" y="1633340"/>
                        <a:ext cx="3380053" cy="338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5C5CAC8E-BE7A-49BC-B586-8A0A229B650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72053" y="1633340"/>
          <a:ext cx="3380053" cy="338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Macrobond document" r:id="rId6" imgW="7616592" imgH="7631045" progId="Mbnd.mbnd">
                  <p:embed/>
                </p:oleObj>
              </mc:Choice>
              <mc:Fallback>
                <p:oleObj name="Macrobond document" r:id="rId6" imgW="7616592" imgH="7631045" progId="Mbnd.mbnd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5C5CAC8E-BE7A-49BC-B586-8A0A229B65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2053" y="1633340"/>
                        <a:ext cx="3380053" cy="338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512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30F9B-0772-46F3-884B-2B17348A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Sysselsättningen faller mer än väntat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913CA9CA-1F6E-4928-8D2B-1DF92A4DADD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11627" y="1620000"/>
          <a:ext cx="3380053" cy="338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Macrobond document" r:id="rId4" imgW="7616592" imgH="7631045" progId="Mbnd.mbnd">
                  <p:embed/>
                </p:oleObj>
              </mc:Choice>
              <mc:Fallback>
                <p:oleObj name="Macrobond document" r:id="rId4" imgW="7616592" imgH="7631045" progId="Mbnd.mbnd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913CA9CA-1F6E-4928-8D2B-1DF92A4DAD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1627" y="1620000"/>
                        <a:ext cx="3380053" cy="338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8EE290E8-F609-4F3E-B347-2784F6F0D3E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07000" y="1620000"/>
          <a:ext cx="3380053" cy="338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Macrobond document" r:id="rId6" imgW="7616592" imgH="7631045" progId="Mbnd.mbnd">
                  <p:embed/>
                </p:oleObj>
              </mc:Choice>
              <mc:Fallback>
                <p:oleObj name="Macrobond document" r:id="rId6" imgW="7616592" imgH="7631045" progId="Mbnd.mbnd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8EE290E8-F609-4F3E-B347-2784F6F0D3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07000" y="1620000"/>
                        <a:ext cx="3380053" cy="338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9130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1F41FA-34F2-4B9D-84E4-AC3ACB808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Ökad pessimism om prisutvecklingen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D03BD0AB-A9AF-44A5-B0A2-E10F2D62E51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06901" y="1624133"/>
          <a:ext cx="3380053" cy="338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Macrobond document" r:id="rId4" imgW="7616592" imgH="7631045" progId="Mbnd.mbnd">
                  <p:embed/>
                </p:oleObj>
              </mc:Choice>
              <mc:Fallback>
                <p:oleObj name="Macrobond document" r:id="rId4" imgW="7616592" imgH="7631045" progId="Mbnd.mbnd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D03BD0AB-A9AF-44A5-B0A2-E10F2D62E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6901" y="1624133"/>
                        <a:ext cx="3380053" cy="338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B43D862D-3441-44FF-A57C-29A213341B2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17147" y="1624133"/>
          <a:ext cx="3380053" cy="338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Macrobond document" r:id="rId6" imgW="7616592" imgH="7631045" progId="Mbnd.mbnd">
                  <p:embed/>
                </p:oleObj>
              </mc:Choice>
              <mc:Fallback>
                <p:oleObj name="Macrobond document" r:id="rId6" imgW="7616592" imgH="7631045" progId="Mbnd.mbnd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B43D862D-3441-44FF-A57C-29A213341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17147" y="1624133"/>
                        <a:ext cx="3380053" cy="338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7636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1F41FA-34F2-4B9D-84E4-AC3ACB80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517240"/>
            <a:ext cx="6630000" cy="900000"/>
          </a:xfrm>
        </p:spPr>
        <p:txBody>
          <a:bodyPr/>
          <a:lstStyle/>
          <a:p>
            <a:r>
              <a:rPr lang="sv-SE" dirty="0"/>
              <a:t>Optimism om stigande priser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A267092A-FA4F-47F2-BEB2-6BE6E8A1DDC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03401" y="1608333"/>
          <a:ext cx="3380053" cy="338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Macrobond document" r:id="rId4" imgW="7616592" imgH="7631045" progId="Mbnd.mbnd">
                  <p:embed/>
                </p:oleObj>
              </mc:Choice>
              <mc:Fallback>
                <p:oleObj name="Macrobond document" r:id="rId4" imgW="7616592" imgH="7631045" progId="Mbnd.mbnd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A267092A-FA4F-47F2-BEB2-6BE6E8A1D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3401" y="1608333"/>
                        <a:ext cx="3380053" cy="338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526F212E-F9B1-486A-A28E-A79E63A08A9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72000" y="1620000"/>
          <a:ext cx="3380053" cy="338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Macrobond document" r:id="rId6" imgW="7616592" imgH="7631045" progId="Mbnd.mbnd">
                  <p:embed/>
                </p:oleObj>
              </mc:Choice>
              <mc:Fallback>
                <p:oleObj name="Macrobond document" r:id="rId6" imgW="7616592" imgH="7631045" progId="Mbnd.mbnd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526F212E-F9B1-486A-A28E-A79E63A08A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1620000"/>
                        <a:ext cx="3380053" cy="338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173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7E5485D-CFB6-47A7-98F1-ACB909021BF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98324" y="473604"/>
          <a:ext cx="6347354" cy="4769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Macrobond document" r:id="rId4" imgW="7616592" imgH="5723194" progId="Mbnd.mbnd">
                  <p:embed/>
                </p:oleObj>
              </mc:Choice>
              <mc:Fallback>
                <p:oleObj name="Macrobond document" r:id="rId4" imgW="7616592" imgH="5723194" progId="Mbnd.mbnd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E7E5485D-CFB6-47A7-98F1-ACB909021B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8324" y="473604"/>
                        <a:ext cx="6347354" cy="4769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4009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4B26F120-A9DE-42C4-BDCC-580332BF570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98324" y="473604"/>
          <a:ext cx="6347354" cy="4769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Macrobond document" r:id="rId4" imgW="7616592" imgH="5723194" progId="Mbnd.mbnd">
                  <p:embed/>
                </p:oleObj>
              </mc:Choice>
              <mc:Fallback>
                <p:oleObj name="Macrobond document" r:id="rId4" imgW="7616592" imgH="5723194" progId="Mbnd.mbnd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4B26F120-A9DE-42C4-BDCC-580332BF57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8324" y="473604"/>
                        <a:ext cx="6347354" cy="4769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52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5F1F90-97F9-4DC6-AF23-1F5BAB319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3DD37BE-D055-4E0A-88C5-AF7A7831FC4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CBC3DB9-F55F-4EB9-90CB-715A0A8D82B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Ekonomiska läget</a:t>
            </a:r>
          </a:p>
          <a:p>
            <a:r>
              <a:rPr lang="sv-SE" dirty="0"/>
              <a:t>Bakgrund</a:t>
            </a:r>
          </a:p>
          <a:p>
            <a:r>
              <a:rPr lang="sv-SE" dirty="0"/>
              <a:t>Vad vill vi?</a:t>
            </a:r>
          </a:p>
          <a:p>
            <a:pPr marL="342919" lvl="1" indent="0">
              <a:buNone/>
            </a:pPr>
            <a:endParaRPr lang="sv-SE" dirty="0"/>
          </a:p>
        </p:txBody>
      </p:sp>
      <p:pic>
        <p:nvPicPr>
          <p:cNvPr id="8" name="Platshållare för bild 13">
            <a:extLst>
              <a:ext uri="{FF2B5EF4-FFF2-40B4-BE49-F238E27FC236}">
                <a16:creationId xmlns:a16="http://schemas.microsoft.com/office/drawing/2014/main" id="{7C82FD9E-84E0-4022-92AF-8E5BA7E03D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3" r="23293" b="1666"/>
          <a:stretch/>
        </p:blipFill>
        <p:spPr>
          <a:xfrm>
            <a:off x="4494618" y="-8960"/>
            <a:ext cx="4634631" cy="57149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5649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AC597ED-B1AA-4E85-A109-D499D0B1B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3-årigt avtal </a:t>
            </a:r>
          </a:p>
          <a:p>
            <a:r>
              <a:rPr lang="sv-SE" dirty="0"/>
              <a:t>6.5 % varav 0.5 % avsättning till deltidspension</a:t>
            </a:r>
          </a:p>
          <a:p>
            <a:r>
              <a:rPr lang="sv-SE" dirty="0"/>
              <a:t>Ändringar i de allmänna anställningsvillkoren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6007347-0FE9-4E60-92C3-8D67BD4A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2017</a:t>
            </a:r>
          </a:p>
        </p:txBody>
      </p:sp>
    </p:spTree>
    <p:extLst>
      <p:ext uri="{BB962C8B-B14F-4D97-AF65-F5344CB8AC3E}">
        <p14:creationId xmlns:p14="http://schemas.microsoft.com/office/powerpoint/2010/main" val="742455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688396-F5E9-48F0-864B-7BBA1A28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6" y="304271"/>
            <a:ext cx="7886700" cy="1104636"/>
          </a:xfrm>
        </p:spPr>
        <p:txBody>
          <a:bodyPr>
            <a:normAutofit/>
          </a:bodyPr>
          <a:lstStyle/>
          <a:p>
            <a:r>
              <a:rPr lang="sv-SE" dirty="0"/>
              <a:t>Avtalsrörelse 2020</a:t>
            </a: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0E6A1A-F03E-4C9F-A814-1A35C551D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414" y="3541038"/>
            <a:ext cx="7921625" cy="360045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sv-SE" dirty="0"/>
          </a:p>
          <a:p>
            <a:pPr marL="342900" lvl="1" indent="0">
              <a:lnSpc>
                <a:spcPct val="150000"/>
              </a:lnSpc>
              <a:buNone/>
            </a:pPr>
            <a:endParaRPr lang="sv-SE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73927F4-9447-4F78-BFC1-1B1AADCA7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175" y="1312189"/>
            <a:ext cx="368883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sz="2000" dirty="0">
                <a:solidFill>
                  <a:srgbClr val="3A3A3A"/>
                </a:solidFill>
                <a:cs typeface="Arial" panose="020B0604020202020204" pitchFamily="34" charset="0"/>
              </a:rPr>
              <a:t>Ca 500 avtal för omförhandling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0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cs typeface="Arial" panose="020B0604020202020204" pitchFamily="34" charset="0"/>
              </a:rPr>
              <a:t>Ca 2.8 miljoner anställda</a:t>
            </a:r>
            <a:endParaRPr kumimoji="0" lang="sv-SE" altLang="sv-S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sv-SE" altLang="sv-SE" sz="16900" b="0" i="0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mi.se/files/Avtal%202018_2019/Diagram%206.1_ok.jpg">
            <a:extLst>
              <a:ext uri="{FF2B5EF4-FFF2-40B4-BE49-F238E27FC236}">
                <a16:creationId xmlns:a16="http://schemas.microsoft.com/office/drawing/2014/main" id="{50C87A49-3A9C-4D9E-AEBC-36C292778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919" y="2655213"/>
            <a:ext cx="44767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340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18E16D4-7CE1-427B-B2D7-870C7FF4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Industriavtalet</a:t>
            </a:r>
          </a:p>
        </p:txBody>
      </p:sp>
      <p:pic>
        <p:nvPicPr>
          <p:cNvPr id="4" name="Picture 2" descr="O:\LEDNING\TEs styrelse\Styrelsemöten\2012\120202\Presentationer\Skärmklipp.PNG">
            <a:extLst>
              <a:ext uri="{FF2B5EF4-FFF2-40B4-BE49-F238E27FC236}">
                <a16:creationId xmlns:a16="http://schemas.microsoft.com/office/drawing/2014/main" id="{5DFA7FD3-5731-4D70-BABA-7FF35A08F4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94" y="1562100"/>
            <a:ext cx="2547812" cy="3600450"/>
          </a:xfrm>
          <a:prstGeom prst="rect">
            <a:avLst/>
          </a:prstGeom>
          <a:noFill/>
          <a:ln>
            <a:solidFill>
              <a:srgbClr val="3A962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50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6F3C528-A31E-4CAF-AA37-DE045B968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Industrins samarbets- och förhandlingsavtal</a:t>
            </a:r>
          </a:p>
          <a:p>
            <a:r>
              <a:rPr lang="sv-SE" dirty="0"/>
              <a:t>Industriavtalets parter: Arbetsgivarorganisationer: Grafiska Företagens Förbund, Gröna Arbetsgivare, IKEM – Innovations- och kemiarbetsgivarna, Industriarbetsgivarna, Livsmedelsföretagen, Teknikföretagen, TEKO Sveriges Textil och Modeföretag och Trä- och Möbelföretagen.</a:t>
            </a:r>
          </a:p>
          <a:p>
            <a:r>
              <a:rPr lang="sv-SE" dirty="0"/>
              <a:t>Arbetstagarorganisationer: GS Facket för skogs-, trä- och grafisk bransch, Livsmedelsarbetareförbundet, IF Metall, Sveriges Ingenjörer, Unionen.</a:t>
            </a:r>
          </a:p>
          <a:p>
            <a:r>
              <a:rPr lang="sv-SE" dirty="0"/>
              <a:t>De parter som tecknat industriavtalet tecknar tillsammans 57 avtal som omfattar cirka 500 000 anställda. I Industriavtalet ingår också ett antal branschorganisationer som inte tecknar kollektivavtal.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8E5FC4D-4CDC-478D-8CDE-83E8FC5D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Industriavtalet</a:t>
            </a:r>
          </a:p>
        </p:txBody>
      </p:sp>
    </p:spTree>
    <p:extLst>
      <p:ext uri="{BB962C8B-B14F-4D97-AF65-F5344CB8AC3E}">
        <p14:creationId xmlns:p14="http://schemas.microsoft.com/office/powerpoint/2010/main" val="3728935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575148B-849E-45FB-B024-D85BB580A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Ska ge långsiktig stabilitet och en väl fungerande lönebildning.</a:t>
            </a:r>
          </a:p>
          <a:p>
            <a:r>
              <a:rPr lang="sv-SE" dirty="0"/>
              <a:t>Förbundsavtalen ska bidra till att stärka industrins konkurrenskraft. God löneutveckling och goda villkor i övrigt för de anställda.</a:t>
            </a:r>
          </a:p>
          <a:p>
            <a:r>
              <a:rPr lang="sv-SE" dirty="0"/>
              <a:t>Undvika konflikt.</a:t>
            </a:r>
          </a:p>
          <a:p>
            <a:r>
              <a:rPr lang="sv-SE" dirty="0"/>
              <a:t>Hänsyn ska också tas till den svenska ekonomin i dess helhet.</a:t>
            </a:r>
          </a:p>
          <a:p>
            <a:r>
              <a:rPr lang="sv-SE" dirty="0"/>
              <a:t>Tidsmässigt samordnade.</a:t>
            </a:r>
          </a:p>
          <a:p>
            <a:r>
              <a:rPr lang="sv-SE" dirty="0"/>
              <a:t>Förbundsavtalen inom industrin utgör kostnadsnorm och vägledning för arbetskraftskostnader på svensk arbetsmarknad. 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F48C405-868D-4385-A0BE-825CC261E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förhandlingsavtal</a:t>
            </a:r>
          </a:p>
        </p:txBody>
      </p:sp>
    </p:spTree>
    <p:extLst>
      <p:ext uri="{BB962C8B-B14F-4D97-AF65-F5344CB8AC3E}">
        <p14:creationId xmlns:p14="http://schemas.microsoft.com/office/powerpoint/2010/main" val="1335364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3EA1846-BB42-4CE6-B3A5-9B6068C1A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Industrins parter utser opartiska ordföranden (</a:t>
            </a:r>
            <a:r>
              <a:rPr lang="sv-SE" dirty="0" err="1"/>
              <a:t>OpO</a:t>
            </a:r>
            <a:r>
              <a:rPr lang="sv-SE" dirty="0"/>
              <a:t>). Deras uppgift är att biträda avtalsparterna i kollektivavtalsförhandlingar.</a:t>
            </a:r>
          </a:p>
          <a:p>
            <a:r>
              <a:rPr lang="sv-SE" dirty="0"/>
              <a:t>De opartiska ordförandena har också som uttalad uppgift att bidra till en ökad samordning av förhandlingarna. 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9D0A199-1897-42E2-B0A4-54C1CC45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Opartiska ordföranden</a:t>
            </a:r>
          </a:p>
        </p:txBody>
      </p:sp>
    </p:spTree>
    <p:extLst>
      <p:ext uri="{BB962C8B-B14F-4D97-AF65-F5344CB8AC3E}">
        <p14:creationId xmlns:p14="http://schemas.microsoft.com/office/powerpoint/2010/main" val="2609579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2FD06AF-ABB4-442E-8ED0-2342C9B05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Samverkansordning inom Svenskt Näringsliv</a:t>
            </a:r>
          </a:p>
          <a:p>
            <a:r>
              <a:rPr lang="sv-SE" dirty="0"/>
              <a:t>Industriavtalet</a:t>
            </a:r>
          </a:p>
          <a:p>
            <a:r>
              <a:rPr lang="sv-SE" dirty="0"/>
              <a:t>Arbio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1A9FA21-0FF6-4320-AE0F-1B81ED7D6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Samverkan </a:t>
            </a:r>
          </a:p>
        </p:txBody>
      </p:sp>
    </p:spTree>
    <p:extLst>
      <p:ext uri="{BB962C8B-B14F-4D97-AF65-F5344CB8AC3E}">
        <p14:creationId xmlns:p14="http://schemas.microsoft.com/office/powerpoint/2010/main" val="4036959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97FA8-DF39-416B-B264-358D8D3EA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samordning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5D836DEE-7051-4EBC-A218-E94D835B64AC}"/>
              </a:ext>
            </a:extLst>
          </p:cNvPr>
          <p:cNvGrpSpPr/>
          <p:nvPr/>
        </p:nvGrpSpPr>
        <p:grpSpPr>
          <a:xfrm>
            <a:off x="1056204" y="1716549"/>
            <a:ext cx="6210690" cy="3244089"/>
            <a:chOff x="1443554" y="798289"/>
            <a:chExt cx="6210690" cy="3244089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227CB58C-E2FA-42F3-93A6-B151F9E7E16F}"/>
                </a:ext>
              </a:extLst>
            </p:cNvPr>
            <p:cNvSpPr/>
            <p:nvPr/>
          </p:nvSpPr>
          <p:spPr>
            <a:xfrm>
              <a:off x="4683914" y="798289"/>
              <a:ext cx="29163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Svenskt Näringsliv</a:t>
              </a: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078B909F-D666-4D39-A095-5AC4C5C2C252}"/>
                </a:ext>
              </a:extLst>
            </p:cNvPr>
            <p:cNvSpPr/>
            <p:nvPr/>
          </p:nvSpPr>
          <p:spPr>
            <a:xfrm>
              <a:off x="4683914" y="1338349"/>
              <a:ext cx="540060" cy="270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Industri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4C9BA4CA-4A37-4CAC-9A9E-7C2268440B76}"/>
                </a:ext>
              </a:extLst>
            </p:cNvPr>
            <p:cNvSpPr/>
            <p:nvPr/>
          </p:nvSpPr>
          <p:spPr>
            <a:xfrm>
              <a:off x="5277980" y="1338349"/>
              <a:ext cx="540060" cy="270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Tjänster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CEE2623-2BF8-4161-94E9-46833E859991}"/>
                </a:ext>
              </a:extLst>
            </p:cNvPr>
            <p:cNvSpPr/>
            <p:nvPr/>
          </p:nvSpPr>
          <p:spPr>
            <a:xfrm>
              <a:off x="5872046" y="1338349"/>
              <a:ext cx="540060" cy="270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Handel m.m.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32F4477D-957C-49BC-99CE-AFF5DCE9E48D}"/>
                </a:ext>
              </a:extLst>
            </p:cNvPr>
            <p:cNvSpPr/>
            <p:nvPr/>
          </p:nvSpPr>
          <p:spPr>
            <a:xfrm>
              <a:off x="6466112" y="1338349"/>
              <a:ext cx="594066" cy="270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Transport</a:t>
              </a: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4B9E2442-0D25-4B85-9E54-9C086935FA5C}"/>
                </a:ext>
              </a:extLst>
            </p:cNvPr>
            <p:cNvSpPr/>
            <p:nvPr/>
          </p:nvSpPr>
          <p:spPr>
            <a:xfrm>
              <a:off x="7114184" y="1338349"/>
              <a:ext cx="540060" cy="270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Bygg</a:t>
              </a:r>
            </a:p>
          </p:txBody>
        </p:sp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5264B3BA-C883-4297-9F93-0A6F600DBA0B}"/>
                </a:ext>
              </a:extLst>
            </p:cNvPr>
            <p:cNvGrpSpPr/>
            <p:nvPr/>
          </p:nvGrpSpPr>
          <p:grpSpPr>
            <a:xfrm>
              <a:off x="1457284" y="1500367"/>
              <a:ext cx="2700300" cy="864096"/>
              <a:chOff x="107504" y="1124744"/>
              <a:chExt cx="3600400" cy="115212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10135BDB-88E4-4710-8E7C-6AE3119B4607}"/>
                  </a:ext>
                </a:extLst>
              </p:cNvPr>
              <p:cNvSpPr/>
              <p:nvPr/>
            </p:nvSpPr>
            <p:spPr>
              <a:xfrm>
                <a:off x="179512" y="1124744"/>
                <a:ext cx="3384376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rPr>
                  <a:t>Facken inom industrin</a:t>
                </a:r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8AF71617-7AF1-4FD7-9BDD-851287DFCB7A}"/>
                  </a:ext>
                </a:extLst>
              </p:cNvPr>
              <p:cNvSpPr/>
              <p:nvPr/>
            </p:nvSpPr>
            <p:spPr>
              <a:xfrm>
                <a:off x="107504" y="1844824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rPr>
                  <a:t>IF Metall</a:t>
                </a:r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5B3D0AAE-A22D-47DE-B81F-6149117B8653}"/>
                  </a:ext>
                </a:extLst>
              </p:cNvPr>
              <p:cNvSpPr/>
              <p:nvPr/>
            </p:nvSpPr>
            <p:spPr>
              <a:xfrm>
                <a:off x="755576" y="1844824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rPr>
                  <a:t>Unionen</a:t>
                </a:r>
              </a:p>
            </p:txBody>
          </p:sp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61A2FC32-EAE5-4EF2-9B74-62F787D583FE}"/>
                  </a:ext>
                </a:extLst>
              </p:cNvPr>
              <p:cNvSpPr/>
              <p:nvPr/>
            </p:nvSpPr>
            <p:spPr>
              <a:xfrm>
                <a:off x="1583668" y="1844824"/>
                <a:ext cx="828092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rPr>
                  <a:t>Sveriges</a:t>
                </a:r>
                <a:br>
                  <a:rPr kumimoji="0" lang="sv-SE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rPr>
                </a:br>
                <a:r>
                  <a:rPr kumimoji="0" lang="sv-SE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rPr>
                  <a:t>Ingenjörer</a:t>
                </a:r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A555D9D3-BDF4-44E2-9D87-5A03EB784E8B}"/>
                  </a:ext>
                </a:extLst>
              </p:cNvPr>
              <p:cNvSpPr/>
              <p:nvPr/>
            </p:nvSpPr>
            <p:spPr>
              <a:xfrm>
                <a:off x="2483768" y="1844824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rPr>
                  <a:t>Livs</a:t>
                </a:r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175E71C-815C-478E-B23B-BF9A026907CD}"/>
                  </a:ext>
                </a:extLst>
              </p:cNvPr>
              <p:cNvSpPr/>
              <p:nvPr/>
            </p:nvSpPr>
            <p:spPr>
              <a:xfrm>
                <a:off x="3131840" y="1844824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rPr>
                  <a:t>GS Facket</a:t>
                </a:r>
              </a:p>
            </p:txBody>
          </p:sp>
          <p:cxnSp>
            <p:nvCxnSpPr>
              <p:cNvPr id="40" name="Rak 15">
                <a:extLst>
                  <a:ext uri="{FF2B5EF4-FFF2-40B4-BE49-F238E27FC236}">
                    <a16:creationId xmlns:a16="http://schemas.microsoft.com/office/drawing/2014/main" id="{06EFDF04-F6FF-46B6-A822-7CC82B33761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>
                <a:off x="395536" y="1717584"/>
                <a:ext cx="0" cy="12724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ak 25">
                <a:extLst>
                  <a:ext uri="{FF2B5EF4-FFF2-40B4-BE49-F238E27FC236}">
                    <a16:creationId xmlns:a16="http://schemas.microsoft.com/office/drawing/2014/main" id="{D97E1B03-23B2-48D3-9F6A-C9580AE4B89F}"/>
                  </a:ext>
                </a:extLst>
              </p:cNvPr>
              <p:cNvCxnSpPr/>
              <p:nvPr/>
            </p:nvCxnSpPr>
            <p:spPr>
              <a:xfrm>
                <a:off x="1115616" y="1726655"/>
                <a:ext cx="0" cy="12724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ak 26">
                <a:extLst>
                  <a:ext uri="{FF2B5EF4-FFF2-40B4-BE49-F238E27FC236}">
                    <a16:creationId xmlns:a16="http://schemas.microsoft.com/office/drawing/2014/main" id="{289CBDC4-96D8-43E3-98B9-E4AA31E3456A}"/>
                  </a:ext>
                </a:extLst>
              </p:cNvPr>
              <p:cNvCxnSpPr/>
              <p:nvPr/>
            </p:nvCxnSpPr>
            <p:spPr>
              <a:xfrm>
                <a:off x="2054414" y="1709196"/>
                <a:ext cx="0" cy="12724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ak 27">
                <a:extLst>
                  <a:ext uri="{FF2B5EF4-FFF2-40B4-BE49-F238E27FC236}">
                    <a16:creationId xmlns:a16="http://schemas.microsoft.com/office/drawing/2014/main" id="{002F08B8-6400-4771-88CD-564C98A31446}"/>
                  </a:ext>
                </a:extLst>
              </p:cNvPr>
              <p:cNvCxnSpPr/>
              <p:nvPr/>
            </p:nvCxnSpPr>
            <p:spPr>
              <a:xfrm>
                <a:off x="2771800" y="1726655"/>
                <a:ext cx="0" cy="12724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ak 28">
                <a:extLst>
                  <a:ext uri="{FF2B5EF4-FFF2-40B4-BE49-F238E27FC236}">
                    <a16:creationId xmlns:a16="http://schemas.microsoft.com/office/drawing/2014/main" id="{0094FEB9-6E58-4E54-B957-B580FFD20EEA}"/>
                  </a:ext>
                </a:extLst>
              </p:cNvPr>
              <p:cNvCxnSpPr/>
              <p:nvPr/>
            </p:nvCxnSpPr>
            <p:spPr>
              <a:xfrm>
                <a:off x="3419872" y="1731918"/>
                <a:ext cx="0" cy="12724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Rak 29">
              <a:extLst>
                <a:ext uri="{FF2B5EF4-FFF2-40B4-BE49-F238E27FC236}">
                  <a16:creationId xmlns:a16="http://schemas.microsoft.com/office/drawing/2014/main" id="{B3E79DEE-5578-4DC4-9F07-9512A3B0691B}"/>
                </a:ext>
              </a:extLst>
            </p:cNvPr>
            <p:cNvCxnSpPr/>
            <p:nvPr/>
          </p:nvCxnSpPr>
          <p:spPr>
            <a:xfrm>
              <a:off x="4953944" y="1230337"/>
              <a:ext cx="0" cy="9543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30">
              <a:extLst>
                <a:ext uri="{FF2B5EF4-FFF2-40B4-BE49-F238E27FC236}">
                  <a16:creationId xmlns:a16="http://schemas.microsoft.com/office/drawing/2014/main" id="{8C66FBF9-762C-4BEE-A1B5-A54B79A6E5F0}"/>
                </a:ext>
              </a:extLst>
            </p:cNvPr>
            <p:cNvCxnSpPr/>
            <p:nvPr/>
          </p:nvCxnSpPr>
          <p:spPr>
            <a:xfrm>
              <a:off x="5548010" y="1242919"/>
              <a:ext cx="0" cy="9543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31">
              <a:extLst>
                <a:ext uri="{FF2B5EF4-FFF2-40B4-BE49-F238E27FC236}">
                  <a16:creationId xmlns:a16="http://schemas.microsoft.com/office/drawing/2014/main" id="{1A4AA9F7-09BE-4DE6-9941-91315D672890}"/>
                </a:ext>
              </a:extLst>
            </p:cNvPr>
            <p:cNvCxnSpPr/>
            <p:nvPr/>
          </p:nvCxnSpPr>
          <p:spPr>
            <a:xfrm>
              <a:off x="6142076" y="1243874"/>
              <a:ext cx="0" cy="9543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32">
              <a:extLst>
                <a:ext uri="{FF2B5EF4-FFF2-40B4-BE49-F238E27FC236}">
                  <a16:creationId xmlns:a16="http://schemas.microsoft.com/office/drawing/2014/main" id="{4296E2A8-1C9D-4201-9776-C592653B03F1}"/>
                </a:ext>
              </a:extLst>
            </p:cNvPr>
            <p:cNvCxnSpPr/>
            <p:nvPr/>
          </p:nvCxnSpPr>
          <p:spPr>
            <a:xfrm>
              <a:off x="6736142" y="1230337"/>
              <a:ext cx="0" cy="9543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33">
              <a:extLst>
                <a:ext uri="{FF2B5EF4-FFF2-40B4-BE49-F238E27FC236}">
                  <a16:creationId xmlns:a16="http://schemas.microsoft.com/office/drawing/2014/main" id="{0BCA148E-157C-4280-9183-EACB75156628}"/>
                </a:ext>
              </a:extLst>
            </p:cNvPr>
            <p:cNvCxnSpPr/>
            <p:nvPr/>
          </p:nvCxnSpPr>
          <p:spPr>
            <a:xfrm>
              <a:off x="7384214" y="1239019"/>
              <a:ext cx="0" cy="9543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56A4B6E0-02C7-4893-BB43-7C4A6F0E7B10}"/>
                </a:ext>
              </a:extLst>
            </p:cNvPr>
            <p:cNvSpPr txBox="1"/>
            <p:nvPr/>
          </p:nvSpPr>
          <p:spPr>
            <a:xfrm>
              <a:off x="5361852" y="2034136"/>
              <a:ext cx="2208521" cy="20082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- Teknikföretagen</a:t>
              </a:r>
              <a:br>
                <a:rPr kumimoji="0" lang="sv-SE" sz="12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- TEKO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- Industriarbetsgivarna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- IKEM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- Livsmedelsföretagen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- Trä- och Möbelföretagen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- Grafiska Företagen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- Gröna Arbetsgivare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cxnSp>
          <p:nvCxnSpPr>
            <p:cNvPr id="18" name="Rak 41">
              <a:extLst>
                <a:ext uri="{FF2B5EF4-FFF2-40B4-BE49-F238E27FC236}">
                  <a16:creationId xmlns:a16="http://schemas.microsoft.com/office/drawing/2014/main" id="{FC3F8B93-3508-41FD-A183-E6245B29E676}"/>
                </a:ext>
              </a:extLst>
            </p:cNvPr>
            <p:cNvCxnSpPr/>
            <p:nvPr/>
          </p:nvCxnSpPr>
          <p:spPr>
            <a:xfrm>
              <a:off x="4953944" y="1516251"/>
              <a:ext cx="0" cy="21711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ktangel med rundade hörn 34">
              <a:extLst>
                <a:ext uri="{FF2B5EF4-FFF2-40B4-BE49-F238E27FC236}">
                  <a16:creationId xmlns:a16="http://schemas.microsoft.com/office/drawing/2014/main" id="{F146A38F-52A4-40D9-A756-D007B8BFEF0C}"/>
                </a:ext>
              </a:extLst>
            </p:cNvPr>
            <p:cNvSpPr/>
            <p:nvPr/>
          </p:nvSpPr>
          <p:spPr>
            <a:xfrm>
              <a:off x="1581106" y="3054529"/>
              <a:ext cx="2075086" cy="37804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Industriavtalet</a:t>
              </a:r>
            </a:p>
          </p:txBody>
        </p:sp>
        <p:sp>
          <p:nvSpPr>
            <p:cNvPr id="20" name="Höger klammerparentes 19">
              <a:extLst>
                <a:ext uri="{FF2B5EF4-FFF2-40B4-BE49-F238E27FC236}">
                  <a16:creationId xmlns:a16="http://schemas.microsoft.com/office/drawing/2014/main" id="{AD295E96-09DE-4B98-91D8-E7F1C2901EB7}"/>
                </a:ext>
              </a:extLst>
            </p:cNvPr>
            <p:cNvSpPr/>
            <p:nvPr/>
          </p:nvSpPr>
          <p:spPr>
            <a:xfrm rot="5400000">
              <a:off x="2604683" y="1257340"/>
              <a:ext cx="378042" cy="2700300"/>
            </a:xfrm>
            <a:prstGeom prst="rightBrace">
              <a:avLst>
                <a:gd name="adj1" fmla="val 8333"/>
                <a:gd name="adj2" fmla="val 53804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1" name="Höger klammerparentes 20">
              <a:extLst>
                <a:ext uri="{FF2B5EF4-FFF2-40B4-BE49-F238E27FC236}">
                  <a16:creationId xmlns:a16="http://schemas.microsoft.com/office/drawing/2014/main" id="{3CCE2F8B-82E4-4FE7-AA65-4E9540734B37}"/>
                </a:ext>
              </a:extLst>
            </p:cNvPr>
            <p:cNvSpPr/>
            <p:nvPr/>
          </p:nvSpPr>
          <p:spPr>
            <a:xfrm rot="10800000">
              <a:off x="3856876" y="1621226"/>
              <a:ext cx="1136075" cy="2107190"/>
            </a:xfrm>
            <a:prstGeom prst="rightBrace">
              <a:avLst>
                <a:gd name="adj1" fmla="val 8333"/>
                <a:gd name="adj2" fmla="val 27484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79BA589E-5A77-42FC-9FA4-658D59470585}"/>
                </a:ext>
              </a:extLst>
            </p:cNvPr>
            <p:cNvGrpSpPr/>
            <p:nvPr/>
          </p:nvGrpSpPr>
          <p:grpSpPr>
            <a:xfrm>
              <a:off x="1443554" y="1516251"/>
              <a:ext cx="2700300" cy="864096"/>
              <a:chOff x="107504" y="1124744"/>
              <a:chExt cx="3600400" cy="1152128"/>
            </a:xfrm>
          </p:grpSpPr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0738397D-47B0-4A23-93F7-F451A512FB77}"/>
                  </a:ext>
                </a:extLst>
              </p:cNvPr>
              <p:cNvSpPr/>
              <p:nvPr/>
            </p:nvSpPr>
            <p:spPr>
              <a:xfrm>
                <a:off x="179512" y="1124744"/>
                <a:ext cx="3384376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rPr>
                  <a:t>Facken inom industrin</a:t>
                </a: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F33FFC98-EA8B-4B00-8317-96655416E329}"/>
                  </a:ext>
                </a:extLst>
              </p:cNvPr>
              <p:cNvSpPr/>
              <p:nvPr/>
            </p:nvSpPr>
            <p:spPr>
              <a:xfrm>
                <a:off x="107504" y="1844824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rPr>
                  <a:t>IF Metall</a:t>
                </a: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3E5CE4F-2D42-402B-A782-687657822189}"/>
                  </a:ext>
                </a:extLst>
              </p:cNvPr>
              <p:cNvSpPr/>
              <p:nvPr/>
            </p:nvSpPr>
            <p:spPr>
              <a:xfrm>
                <a:off x="755576" y="1844824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rPr>
                  <a:t>Unionen</a:t>
                </a: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537A5361-D663-4214-A047-244A31751C82}"/>
                  </a:ext>
                </a:extLst>
              </p:cNvPr>
              <p:cNvSpPr/>
              <p:nvPr/>
            </p:nvSpPr>
            <p:spPr>
              <a:xfrm>
                <a:off x="1583668" y="1844824"/>
                <a:ext cx="828092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rPr>
                  <a:t>Sveriges</a:t>
                </a:r>
                <a:br>
                  <a:rPr kumimoji="0" lang="sv-SE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rPr>
                </a:br>
                <a:r>
                  <a:rPr kumimoji="0" lang="sv-SE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rPr>
                  <a:t>Ingenjörer</a:t>
                </a: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F77EF17B-968C-4B14-9BAE-86C5C541B70E}"/>
                  </a:ext>
                </a:extLst>
              </p:cNvPr>
              <p:cNvSpPr/>
              <p:nvPr/>
            </p:nvSpPr>
            <p:spPr>
              <a:xfrm>
                <a:off x="2483768" y="1844824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rPr>
                  <a:t>Livs</a:t>
                </a:r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BB43A31D-943A-4388-83BA-05D8D5AFFDA8}"/>
                  </a:ext>
                </a:extLst>
              </p:cNvPr>
              <p:cNvSpPr/>
              <p:nvPr/>
            </p:nvSpPr>
            <p:spPr>
              <a:xfrm>
                <a:off x="3131840" y="1844824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rPr>
                  <a:t>GS Facket</a:t>
                </a:r>
              </a:p>
            </p:txBody>
          </p:sp>
          <p:cxnSp>
            <p:nvCxnSpPr>
              <p:cNvPr id="29" name="Rak 15">
                <a:extLst>
                  <a:ext uri="{FF2B5EF4-FFF2-40B4-BE49-F238E27FC236}">
                    <a16:creationId xmlns:a16="http://schemas.microsoft.com/office/drawing/2014/main" id="{58D376A9-6596-4B73-A9D7-FB43664CC0D8}"/>
                  </a:ext>
                </a:extLst>
              </p:cNvPr>
              <p:cNvCxnSpPr>
                <a:endCxn id="24" idx="0"/>
              </p:cNvCxnSpPr>
              <p:nvPr/>
            </p:nvCxnSpPr>
            <p:spPr>
              <a:xfrm>
                <a:off x="395536" y="1717584"/>
                <a:ext cx="0" cy="12724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ak 25">
                <a:extLst>
                  <a:ext uri="{FF2B5EF4-FFF2-40B4-BE49-F238E27FC236}">
                    <a16:creationId xmlns:a16="http://schemas.microsoft.com/office/drawing/2014/main" id="{F4A55C62-EDD1-46B2-B976-33EBF68D94FC}"/>
                  </a:ext>
                </a:extLst>
              </p:cNvPr>
              <p:cNvCxnSpPr/>
              <p:nvPr/>
            </p:nvCxnSpPr>
            <p:spPr>
              <a:xfrm>
                <a:off x="1115616" y="1726655"/>
                <a:ext cx="0" cy="12724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ak 26">
                <a:extLst>
                  <a:ext uri="{FF2B5EF4-FFF2-40B4-BE49-F238E27FC236}">
                    <a16:creationId xmlns:a16="http://schemas.microsoft.com/office/drawing/2014/main" id="{FF8C82C2-CD42-43CE-A9C8-E368FB91D0E6}"/>
                  </a:ext>
                </a:extLst>
              </p:cNvPr>
              <p:cNvCxnSpPr/>
              <p:nvPr/>
            </p:nvCxnSpPr>
            <p:spPr>
              <a:xfrm>
                <a:off x="2054414" y="1709196"/>
                <a:ext cx="0" cy="12724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ak 27">
                <a:extLst>
                  <a:ext uri="{FF2B5EF4-FFF2-40B4-BE49-F238E27FC236}">
                    <a16:creationId xmlns:a16="http://schemas.microsoft.com/office/drawing/2014/main" id="{E08D97E6-FF15-4119-B9DD-A72502F5CA95}"/>
                  </a:ext>
                </a:extLst>
              </p:cNvPr>
              <p:cNvCxnSpPr/>
              <p:nvPr/>
            </p:nvCxnSpPr>
            <p:spPr>
              <a:xfrm>
                <a:off x="2771800" y="1726655"/>
                <a:ext cx="0" cy="12724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ak 28">
                <a:extLst>
                  <a:ext uri="{FF2B5EF4-FFF2-40B4-BE49-F238E27FC236}">
                    <a16:creationId xmlns:a16="http://schemas.microsoft.com/office/drawing/2014/main" id="{09D46C7E-0EB0-49E6-AA2C-E7833BC77C45}"/>
                  </a:ext>
                </a:extLst>
              </p:cNvPr>
              <p:cNvCxnSpPr/>
              <p:nvPr/>
            </p:nvCxnSpPr>
            <p:spPr>
              <a:xfrm>
                <a:off x="3419872" y="1731918"/>
                <a:ext cx="0" cy="12724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73128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3B09E05-A61E-4B4C-A12C-62C5CADB7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6" y="1491574"/>
            <a:ext cx="7921625" cy="356681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v-SE" dirty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sv-SE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Löneavtal som bidrar till en förstärkt internationell konkurrenskraft   </a:t>
            </a:r>
            <a:endParaRPr lang="sv-SE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sv-SE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Där relativlöneförändringar sker på förbundsavtalsnivå ska de hållas inom kostnadsramen</a:t>
            </a:r>
            <a:endParaRPr lang="sv-SE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0">
              <a:lnSpc>
                <a:spcPct val="115000"/>
              </a:lnSpc>
              <a:spcAft>
                <a:spcPts val="0"/>
              </a:spcAft>
              <a:buNone/>
            </a:pPr>
            <a:endParaRPr lang="sv-SE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Ingångslöner som möjliggör att arbetsmarknaden breddas och trösklarna sänks</a:t>
            </a:r>
            <a:endParaRPr lang="sv-SE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0">
              <a:lnSpc>
                <a:spcPct val="115000"/>
              </a:lnSpc>
              <a:spcAft>
                <a:spcPts val="0"/>
              </a:spcAft>
              <a:buNone/>
            </a:pPr>
            <a:endParaRPr lang="sv-SE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Ökade möjligheter för företags- och medarbetarnära lönebildning </a:t>
            </a:r>
            <a:endParaRPr lang="sv-SE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sv-SE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Avtal som tillgodoser företagens variation i behov av medarbetare</a:t>
            </a:r>
            <a:endParaRPr lang="sv-SE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0">
              <a:lnSpc>
                <a:spcPct val="115000"/>
              </a:lnSpc>
              <a:spcAft>
                <a:spcPts val="0"/>
              </a:spcAft>
              <a:buNone/>
            </a:pPr>
            <a:endParaRPr lang="sv-SE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4CB7776-150D-4D6F-8E62-16227018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Avtal20: Arbetsgivarsidans gemensamma mål </a:t>
            </a:r>
          </a:p>
        </p:txBody>
      </p:sp>
    </p:spTree>
    <p:extLst>
      <p:ext uri="{BB962C8B-B14F-4D97-AF65-F5344CB8AC3E}">
        <p14:creationId xmlns:p14="http://schemas.microsoft.com/office/powerpoint/2010/main" val="1119330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B6B9C4A9-9012-4BF4-99B4-B0FC471D6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5979" y="1174238"/>
            <a:ext cx="7112043" cy="360045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FF518CFB-E210-4359-A1BF-02B25D27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78742"/>
          </a:xfrm>
        </p:spPr>
        <p:txBody>
          <a:bodyPr/>
          <a:lstStyle/>
          <a:p>
            <a:r>
              <a:rPr lang="sv-SE" dirty="0"/>
              <a:t>Avtal20 – de olika parterna</a:t>
            </a:r>
          </a:p>
        </p:txBody>
      </p:sp>
    </p:spTree>
    <p:extLst>
      <p:ext uri="{BB962C8B-B14F-4D97-AF65-F5344CB8AC3E}">
        <p14:creationId xmlns:p14="http://schemas.microsoft.com/office/powerpoint/2010/main" val="408174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>
            <a:extLst>
              <a:ext uri="{FF2B5EF4-FFF2-40B4-BE49-F238E27FC236}">
                <a16:creationId xmlns:a16="http://schemas.microsoft.com/office/drawing/2014/main" id="{3C52352A-3923-43C9-8A90-5303DB920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1971071"/>
            <a:ext cx="46250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908864E5-E122-469C-8BB5-F84312EE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73006"/>
            <a:ext cx="6630000" cy="900000"/>
          </a:xfrm>
        </p:spPr>
        <p:txBody>
          <a:bodyPr>
            <a:normAutofit fontScale="90000"/>
          </a:bodyPr>
          <a:lstStyle/>
          <a:p>
            <a:r>
              <a:rPr lang="sv-SE" dirty="0"/>
              <a:t>Industriproduktionen bromsar globalt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07E8B1B2-AA6A-49E6-BFBC-60B0A792D1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3054" y="937287"/>
          <a:ext cx="5597893" cy="4206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Macrobond document" r:id="rId4" imgW="7616592" imgH="5723194" progId="Mbnd.mbnd">
                  <p:embed/>
                </p:oleObj>
              </mc:Choice>
              <mc:Fallback>
                <p:oleObj name="Macrobond document" r:id="rId4" imgW="7616592" imgH="5723194" progId="Mbnd.mbnd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07E8B1B2-AA6A-49E6-BFBC-60B0A792D1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3054" y="937287"/>
                        <a:ext cx="5597893" cy="4206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7456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EBECB2D-FDB4-4AAC-A25A-370BE4D1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00" y="304271"/>
            <a:ext cx="8075150" cy="1104636"/>
          </a:xfrm>
        </p:spPr>
        <p:txBody>
          <a:bodyPr/>
          <a:lstStyle/>
          <a:p>
            <a:r>
              <a:rPr lang="sv-SE" dirty="0"/>
              <a:t>Avtalsrörelsen 2020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EFED8FD1-2935-42B6-94F7-285F1B3EC1A3}"/>
              </a:ext>
            </a:extLst>
          </p:cNvPr>
          <p:cNvGrpSpPr/>
          <p:nvPr/>
        </p:nvGrpSpPr>
        <p:grpSpPr>
          <a:xfrm>
            <a:off x="1125556" y="1539543"/>
            <a:ext cx="6523705" cy="2470941"/>
            <a:chOff x="1341456" y="2238043"/>
            <a:chExt cx="6523705" cy="2470941"/>
          </a:xfrm>
        </p:grpSpPr>
        <p:sp>
          <p:nvSpPr>
            <p:cNvPr id="5" name="Pil: höger 4">
              <a:extLst>
                <a:ext uri="{FF2B5EF4-FFF2-40B4-BE49-F238E27FC236}">
                  <a16:creationId xmlns:a16="http://schemas.microsoft.com/office/drawing/2014/main" id="{FCF5AE62-BE82-46CB-8C22-18504985A4CB}"/>
                </a:ext>
              </a:extLst>
            </p:cNvPr>
            <p:cNvSpPr/>
            <p:nvPr/>
          </p:nvSpPr>
          <p:spPr>
            <a:xfrm>
              <a:off x="1375090" y="2945240"/>
              <a:ext cx="6386840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dirty="0"/>
                <a:t>Sep. 				Okt. 				Nov. 			Dec. </a:t>
              </a:r>
            </a:p>
          </p:txBody>
        </p:sp>
        <p:sp>
          <p:nvSpPr>
            <p:cNvPr id="9" name="Pratbubbla: rektangel 8">
              <a:extLst>
                <a:ext uri="{FF2B5EF4-FFF2-40B4-BE49-F238E27FC236}">
                  <a16:creationId xmlns:a16="http://schemas.microsoft.com/office/drawing/2014/main" id="{F1030BA7-F7E3-45CD-BF69-A7D6ECCDD509}"/>
                </a:ext>
              </a:extLst>
            </p:cNvPr>
            <p:cNvSpPr/>
            <p:nvPr/>
          </p:nvSpPr>
          <p:spPr>
            <a:xfrm>
              <a:off x="1341456" y="2238043"/>
              <a:ext cx="985678" cy="612648"/>
            </a:xfrm>
            <a:prstGeom prst="wedge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/>
                <a:t>Insamling medlemmarna synpunkter</a:t>
              </a:r>
            </a:p>
          </p:txBody>
        </p:sp>
        <p:sp>
          <p:nvSpPr>
            <p:cNvPr id="17" name="Pratbubbla: rektangel 16">
              <a:extLst>
                <a:ext uri="{FF2B5EF4-FFF2-40B4-BE49-F238E27FC236}">
                  <a16:creationId xmlns:a16="http://schemas.microsoft.com/office/drawing/2014/main" id="{0C963EC8-AE0A-4410-93B4-2556334B6C79}"/>
                </a:ext>
              </a:extLst>
            </p:cNvPr>
            <p:cNvSpPr/>
            <p:nvPr/>
          </p:nvSpPr>
          <p:spPr>
            <a:xfrm>
              <a:off x="4944057" y="2308955"/>
              <a:ext cx="1071393" cy="612648"/>
            </a:xfrm>
            <a:prstGeom prst="wedge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/>
                <a:t>Sammanställning av yrkanden</a:t>
              </a:r>
            </a:p>
          </p:txBody>
        </p:sp>
        <p:sp>
          <p:nvSpPr>
            <p:cNvPr id="18" name="Pratbubbla: rektangel 17">
              <a:extLst>
                <a:ext uri="{FF2B5EF4-FFF2-40B4-BE49-F238E27FC236}">
                  <a16:creationId xmlns:a16="http://schemas.microsoft.com/office/drawing/2014/main" id="{69EE170C-93A1-4BEE-BFAC-260E7779E542}"/>
                </a:ext>
              </a:extLst>
            </p:cNvPr>
            <p:cNvSpPr/>
            <p:nvPr/>
          </p:nvSpPr>
          <p:spPr>
            <a:xfrm>
              <a:off x="6575304" y="2285318"/>
              <a:ext cx="914400" cy="612648"/>
            </a:xfrm>
            <a:prstGeom prst="wedge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 err="1"/>
                <a:t>TMF:s</a:t>
              </a:r>
              <a:r>
                <a:rPr lang="sv-SE" sz="1000" dirty="0"/>
                <a:t> styrelse fastställer avtalsyrkande</a:t>
              </a:r>
            </a:p>
          </p:txBody>
        </p:sp>
        <p:sp>
          <p:nvSpPr>
            <p:cNvPr id="22" name="Pratbubbla: rektangel 21">
              <a:extLst>
                <a:ext uri="{FF2B5EF4-FFF2-40B4-BE49-F238E27FC236}">
                  <a16:creationId xmlns:a16="http://schemas.microsoft.com/office/drawing/2014/main" id="{D4AB4970-8B7B-4376-B66D-26614956D0BF}"/>
                </a:ext>
              </a:extLst>
            </p:cNvPr>
            <p:cNvSpPr/>
            <p:nvPr/>
          </p:nvSpPr>
          <p:spPr>
            <a:xfrm>
              <a:off x="3043980" y="2255996"/>
              <a:ext cx="914400" cy="612648"/>
            </a:xfrm>
            <a:prstGeom prst="wedge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/>
                <a:t>Forts. insamling</a:t>
              </a:r>
            </a:p>
          </p:txBody>
        </p:sp>
        <p:sp>
          <p:nvSpPr>
            <p:cNvPr id="23" name="Ellips 22">
              <a:extLst>
                <a:ext uri="{FF2B5EF4-FFF2-40B4-BE49-F238E27FC236}">
                  <a16:creationId xmlns:a16="http://schemas.microsoft.com/office/drawing/2014/main" id="{AFAE2093-F73C-4360-AD88-439F0057DE41}"/>
                </a:ext>
              </a:extLst>
            </p:cNvPr>
            <p:cNvSpPr/>
            <p:nvPr/>
          </p:nvSpPr>
          <p:spPr>
            <a:xfrm>
              <a:off x="2198749" y="3583065"/>
              <a:ext cx="1968402" cy="112591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sv-SE" sz="1000" dirty="0">
                  <a:solidFill>
                    <a:schemeClr val="bg1"/>
                  </a:solidFill>
                  <a:latin typeface="Helvetica"/>
                </a:rPr>
                <a:t>oktober</a:t>
              </a:r>
            </a:p>
            <a:p>
              <a:pPr lvl="0" algn="ctr" defTabSz="914400">
                <a:defRPr/>
              </a:pPr>
              <a:r>
                <a:rPr lang="sv-SE" sz="1000" dirty="0">
                  <a:solidFill>
                    <a:prstClr val="black"/>
                  </a:solidFill>
                  <a:latin typeface="Helvetica"/>
                </a:rPr>
                <a:t>Facken inom Industrins (FI) samt LO offentliggör siffersatt plattform</a:t>
              </a:r>
            </a:p>
          </p:txBody>
        </p:sp>
        <p:sp>
          <p:nvSpPr>
            <p:cNvPr id="27" name="Ellips 26">
              <a:extLst>
                <a:ext uri="{FF2B5EF4-FFF2-40B4-BE49-F238E27FC236}">
                  <a16:creationId xmlns:a16="http://schemas.microsoft.com/office/drawing/2014/main" id="{E4B4AC2D-0CC6-4F57-A7D9-CAC3CEB10191}"/>
                </a:ext>
              </a:extLst>
            </p:cNvPr>
            <p:cNvSpPr/>
            <p:nvPr/>
          </p:nvSpPr>
          <p:spPr>
            <a:xfrm>
              <a:off x="5680373" y="3668458"/>
              <a:ext cx="2184788" cy="914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00" dirty="0">
                <a:latin typeface="Helvetica" pitchFamily="2" charset="0"/>
              </a:endParaRPr>
            </a:p>
            <a:p>
              <a:pPr algn="ctr"/>
              <a:endParaRPr lang="sv-SE" sz="1000" dirty="0">
                <a:latin typeface="Helvetica" pitchFamily="2" charset="0"/>
              </a:endParaRPr>
            </a:p>
            <a:p>
              <a:pPr algn="ctr"/>
              <a:r>
                <a:rPr lang="sv-SE" sz="1000" dirty="0">
                  <a:latin typeface="Helvetica" pitchFamily="2" charset="0"/>
                </a:rPr>
                <a:t>20 december</a:t>
              </a:r>
            </a:p>
            <a:p>
              <a:pPr lvl="0" algn="ctr" defTabSz="914400">
                <a:defRPr/>
              </a:pPr>
              <a:r>
                <a:rPr lang="sv-SE" sz="1000" dirty="0">
                  <a:solidFill>
                    <a:prstClr val="black"/>
                  </a:solidFill>
                  <a:latin typeface="Helvetica"/>
                </a:rPr>
                <a:t>Parterna inom Industrin överlämnar sina avtalskrav</a:t>
              </a:r>
            </a:p>
            <a:p>
              <a:pPr algn="ctr"/>
              <a:r>
                <a:rPr lang="sv-SE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8546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0E2F648-3697-44A7-ACE8-EB8DEBE6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Avtalsrörelsen 2020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955ABA54-FB02-4463-BCF1-8515BF47DDBD}"/>
              </a:ext>
            </a:extLst>
          </p:cNvPr>
          <p:cNvGrpSpPr/>
          <p:nvPr/>
        </p:nvGrpSpPr>
        <p:grpSpPr>
          <a:xfrm>
            <a:off x="1427393" y="1586180"/>
            <a:ext cx="6407780" cy="2393961"/>
            <a:chOff x="1954443" y="2233880"/>
            <a:chExt cx="6407780" cy="2393961"/>
          </a:xfrm>
        </p:grpSpPr>
        <p:sp>
          <p:nvSpPr>
            <p:cNvPr id="6" name="Pil: höger 5">
              <a:extLst>
                <a:ext uri="{FF2B5EF4-FFF2-40B4-BE49-F238E27FC236}">
                  <a16:creationId xmlns:a16="http://schemas.microsoft.com/office/drawing/2014/main" id="{4BC401AD-7007-4EAC-9353-C1EFBDE80FB4}"/>
                </a:ext>
              </a:extLst>
            </p:cNvPr>
            <p:cNvSpPr/>
            <p:nvPr/>
          </p:nvSpPr>
          <p:spPr>
            <a:xfrm>
              <a:off x="1954443" y="2857500"/>
              <a:ext cx="573768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dirty="0"/>
                <a:t>Jan. 				Febr. 		Mars 		31 mars</a:t>
              </a:r>
            </a:p>
          </p:txBody>
        </p:sp>
        <p:sp>
          <p:nvSpPr>
            <p:cNvPr id="7" name="Pratbubbla: rektangel 6">
              <a:extLst>
                <a:ext uri="{FF2B5EF4-FFF2-40B4-BE49-F238E27FC236}">
                  <a16:creationId xmlns:a16="http://schemas.microsoft.com/office/drawing/2014/main" id="{23BACF3C-1C85-4B3B-9961-9E11A2498252}"/>
                </a:ext>
              </a:extLst>
            </p:cNvPr>
            <p:cNvSpPr/>
            <p:nvPr/>
          </p:nvSpPr>
          <p:spPr>
            <a:xfrm>
              <a:off x="1954443" y="2244852"/>
              <a:ext cx="914400" cy="612648"/>
            </a:xfrm>
            <a:prstGeom prst="wedge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/>
                <a:t>Förhandlingar</a:t>
              </a:r>
            </a:p>
          </p:txBody>
        </p:sp>
        <p:sp>
          <p:nvSpPr>
            <p:cNvPr id="11" name="Pratbubbla: rektangel 10">
              <a:extLst>
                <a:ext uri="{FF2B5EF4-FFF2-40B4-BE49-F238E27FC236}">
                  <a16:creationId xmlns:a16="http://schemas.microsoft.com/office/drawing/2014/main" id="{EC2E3C73-289D-4961-BD1D-9A025849859D}"/>
                </a:ext>
              </a:extLst>
            </p:cNvPr>
            <p:cNvSpPr/>
            <p:nvPr/>
          </p:nvSpPr>
          <p:spPr>
            <a:xfrm>
              <a:off x="3754900" y="2244852"/>
              <a:ext cx="914400" cy="612648"/>
            </a:xfrm>
            <a:prstGeom prst="wedge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/>
                <a:t>Förhandlingar</a:t>
              </a:r>
            </a:p>
          </p:txBody>
        </p:sp>
        <p:sp>
          <p:nvSpPr>
            <p:cNvPr id="12" name="Pratbubbla: rektangel 11">
              <a:extLst>
                <a:ext uri="{FF2B5EF4-FFF2-40B4-BE49-F238E27FC236}">
                  <a16:creationId xmlns:a16="http://schemas.microsoft.com/office/drawing/2014/main" id="{CAA50FFE-9AEB-49CA-86C0-35EBCE24EFAA}"/>
                </a:ext>
              </a:extLst>
            </p:cNvPr>
            <p:cNvSpPr/>
            <p:nvPr/>
          </p:nvSpPr>
          <p:spPr>
            <a:xfrm>
              <a:off x="5024866" y="2244852"/>
              <a:ext cx="914400" cy="612648"/>
            </a:xfrm>
            <a:prstGeom prst="wedge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 err="1"/>
                <a:t>Opo</a:t>
              </a:r>
              <a:r>
                <a:rPr lang="sv-SE" sz="1000" dirty="0"/>
                <a:t>-månad</a:t>
              </a:r>
            </a:p>
          </p:txBody>
        </p:sp>
        <p:sp>
          <p:nvSpPr>
            <p:cNvPr id="13" name="Pratbubbla: rektangel 12">
              <a:extLst>
                <a:ext uri="{FF2B5EF4-FFF2-40B4-BE49-F238E27FC236}">
                  <a16:creationId xmlns:a16="http://schemas.microsoft.com/office/drawing/2014/main" id="{8060FEC9-67F2-4FAE-BD01-BC534B42E029}"/>
                </a:ext>
              </a:extLst>
            </p:cNvPr>
            <p:cNvSpPr/>
            <p:nvPr/>
          </p:nvSpPr>
          <p:spPr>
            <a:xfrm>
              <a:off x="6321638" y="2233880"/>
              <a:ext cx="914400" cy="612648"/>
            </a:xfrm>
            <a:prstGeom prst="wedge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/>
                <a:t>Avtal klart</a:t>
              </a:r>
            </a:p>
          </p:txBody>
        </p:sp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E22FB55E-20CB-4703-9209-8CF489FBD2C1}"/>
                </a:ext>
              </a:extLst>
            </p:cNvPr>
            <p:cNvSpPr/>
            <p:nvPr/>
          </p:nvSpPr>
          <p:spPr>
            <a:xfrm>
              <a:off x="6596244" y="3713441"/>
              <a:ext cx="1765979" cy="914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/>
                <a:t>Information om nya avtal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0090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6A176535-807B-584F-A926-F472C97255BC}"/>
              </a:ext>
            </a:extLst>
          </p:cNvPr>
          <p:cNvSpPr txBox="1">
            <a:spLocks/>
          </p:cNvSpPr>
          <p:nvPr/>
        </p:nvSpPr>
        <p:spPr>
          <a:xfrm>
            <a:off x="498634" y="677808"/>
            <a:ext cx="8084257" cy="522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100" dirty="0"/>
              <a:t>Normeringen under Industriavtalet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549BFE87-5532-2749-BA7A-EF135D70CAF7}"/>
              </a:ext>
            </a:extLst>
          </p:cNvPr>
          <p:cNvSpPr txBox="1">
            <a:spLocks/>
          </p:cNvSpPr>
          <p:nvPr/>
        </p:nvSpPr>
        <p:spPr>
          <a:xfrm>
            <a:off x="7778115" y="5053013"/>
            <a:ext cx="874395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  <a:defRPr/>
            </a:pPr>
            <a:fld id="{8FD1E8EE-7581-4042-940B-AC0861C52034}" type="slidenum">
              <a:rPr lang="sv-SE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450"/>
                </a:spcAft>
                <a:defRPr/>
              </a:pPr>
              <a:t>32</a:t>
            </a:fld>
            <a:endParaRPr lang="sv-SE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263A4429-E705-7147-B4F3-35B32CD82B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480475"/>
              </p:ext>
            </p:extLst>
          </p:nvPr>
        </p:nvGraphicFramePr>
        <p:xfrm>
          <a:off x="609601" y="1329689"/>
          <a:ext cx="7736479" cy="3459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2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7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7930">
                  <a:extLst>
                    <a:ext uri="{9D8B030D-6E8A-4147-A177-3AD203B41FA5}">
                      <a16:colId xmlns:a16="http://schemas.microsoft.com/office/drawing/2014/main" val="2414775971"/>
                    </a:ext>
                  </a:extLst>
                </a:gridCol>
                <a:gridCol w="1937930">
                  <a:extLst>
                    <a:ext uri="{9D8B030D-6E8A-4147-A177-3AD203B41FA5}">
                      <a16:colId xmlns:a16="http://schemas.microsoft.com/office/drawing/2014/main" val="3264781962"/>
                    </a:ext>
                  </a:extLst>
                </a:gridCol>
              </a:tblGrid>
              <a:tr h="4125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Avtalsår</a:t>
                      </a:r>
                    </a:p>
                  </a:txBody>
                  <a:tcPr marL="169664" marR="169664" marT="91440" marB="9144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Nivå %</a:t>
                      </a:r>
                    </a:p>
                  </a:txBody>
                  <a:tcPr marL="169664" marR="169664" marT="91440" marB="9144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Längd</a:t>
                      </a:r>
                    </a:p>
                  </a:txBody>
                  <a:tcPr marL="169664" marR="169664" marT="91440" marB="9144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Årstakt %</a:t>
                      </a:r>
                    </a:p>
                  </a:txBody>
                  <a:tcPr marL="169664" marR="169664" marT="91440" marB="9144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ktiv Grotesk" panose="020B0504020202020204" pitchFamily="34" charset="0"/>
                          <a:cs typeface="Arial" panose="020B0604020202020204" pitchFamily="34" charset="0"/>
                        </a:rPr>
                        <a:t>1998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2,33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ktiv Grotesk" panose="020B0504020202020204" pitchFamily="34" charset="0"/>
                          <a:cs typeface="Arial" panose="020B0604020202020204" pitchFamily="34" charset="0"/>
                        </a:rPr>
                        <a:t>2001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2,68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2,43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3,40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209669"/>
                  </a:ext>
                </a:extLst>
              </a:tr>
              <a:tr h="3047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2010*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1,74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268817"/>
                  </a:ext>
                </a:extLst>
              </a:tr>
              <a:tr h="3047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2011*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051209"/>
                  </a:ext>
                </a:extLst>
              </a:tr>
              <a:tr h="3047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2,27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784236"/>
                  </a:ext>
                </a:extLst>
              </a:tr>
              <a:tr h="3047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068124"/>
                  </a:ext>
                </a:extLst>
              </a:tr>
              <a:tr h="3047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2,17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527891"/>
                  </a:ext>
                </a:extLst>
              </a:tr>
              <a:tr h="3047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*2010+2011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2,07</a:t>
                      </a:r>
                    </a:p>
                  </a:txBody>
                  <a:tcPr marL="68580" marR="68580" marT="25718" marB="25718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680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098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E5693C5-DC65-40AB-83D0-A3B27D534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Industrins konkurrenskraft ska vara styrande för lönebildningen</a:t>
            </a:r>
          </a:p>
          <a:p>
            <a:endParaRPr lang="sv-SE" dirty="0"/>
          </a:p>
          <a:p>
            <a:r>
              <a:rPr lang="sv-SE" dirty="0"/>
              <a:t>Svensk industrin verkar på internationell marknad där priserna sätts globalt</a:t>
            </a:r>
          </a:p>
          <a:p>
            <a:endParaRPr lang="sv-SE" dirty="0"/>
          </a:p>
          <a:p>
            <a:r>
              <a:rPr lang="sv-SE" dirty="0"/>
              <a:t>Merparten av industriproduktionen exporteras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C00D8EB-77C1-4472-9F1C-88AD741C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Viktiga ingångsvärden</a:t>
            </a:r>
          </a:p>
        </p:txBody>
      </p:sp>
    </p:spTree>
    <p:extLst>
      <p:ext uri="{BB962C8B-B14F-4D97-AF65-F5344CB8AC3E}">
        <p14:creationId xmlns:p14="http://schemas.microsoft.com/office/powerpoint/2010/main" val="82423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997DAB-414F-482B-8082-661A5850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67" y="337320"/>
            <a:ext cx="6630000" cy="900000"/>
          </a:xfrm>
        </p:spPr>
        <p:txBody>
          <a:bodyPr/>
          <a:lstStyle/>
          <a:p>
            <a:r>
              <a:rPr lang="sv-SE" dirty="0"/>
              <a:t>Ännu inga tecken på vändning</a:t>
            </a:r>
          </a:p>
        </p:txBody>
      </p:sp>
      <p:graphicFrame>
        <p:nvGraphicFramePr>
          <p:cNvPr id="8" name="Platshållare för innehåll 5">
            <a:extLst>
              <a:ext uri="{FF2B5EF4-FFF2-40B4-BE49-F238E27FC236}">
                <a16:creationId xmlns:a16="http://schemas.microsoft.com/office/drawing/2014/main" id="{D9B891D1-7379-4551-9842-12130FD59EC1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2001253" y="1237320"/>
          <a:ext cx="5141495" cy="3862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Macrobond document" r:id="rId4" imgW="7616592" imgH="5723194" progId="Mbnd.mbnd">
                  <p:embed/>
                </p:oleObj>
              </mc:Choice>
              <mc:Fallback>
                <p:oleObj name="Macrobond document" r:id="rId4" imgW="7616592" imgH="5723194" progId="Mbnd.mbnd">
                  <p:embed/>
                  <p:pic>
                    <p:nvPicPr>
                      <p:cNvPr id="8" name="Platshållare för innehåll 5">
                        <a:extLst>
                          <a:ext uri="{FF2B5EF4-FFF2-40B4-BE49-F238E27FC236}">
                            <a16:creationId xmlns:a16="http://schemas.microsoft.com/office/drawing/2014/main" id="{D9B891D1-7379-4551-9842-12130FD59E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1253" y="1237320"/>
                        <a:ext cx="5141495" cy="3862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80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997DAB-414F-482B-8082-661A5850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305017"/>
            <a:ext cx="6630000" cy="900000"/>
          </a:xfrm>
        </p:spPr>
        <p:txBody>
          <a:bodyPr/>
          <a:lstStyle/>
          <a:p>
            <a:r>
              <a:rPr lang="sv-SE" dirty="0"/>
              <a:t>I Sverige är sambandet starkt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AB3E5C90-E74B-47DB-806D-750CFD12E3F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11694" y="1205017"/>
          <a:ext cx="5393923" cy="40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Macrobond document" r:id="rId4" imgW="7616592" imgH="5723194" progId="Mbnd.mbnd">
                  <p:embed/>
                </p:oleObj>
              </mc:Choice>
              <mc:Fallback>
                <p:oleObj name="Macrobond document" r:id="rId4" imgW="7616592" imgH="5723194" progId="Mbnd.mbnd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AB3E5C90-E74B-47DB-806D-750CFD12E3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1694" y="1205017"/>
                        <a:ext cx="5393923" cy="405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931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0B56A6-313E-4E94-A2C3-C0C54F93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Sveriges export följer med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D4A3322C-4783-438C-B645-B99554C414E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96535" y="1077940"/>
          <a:ext cx="5350930" cy="4020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Macrobond document" r:id="rId4" imgW="7616592" imgH="5723194" progId="Mbnd.mbnd">
                  <p:embed/>
                </p:oleObj>
              </mc:Choice>
              <mc:Fallback>
                <p:oleObj name="Macrobond document" r:id="rId4" imgW="7616592" imgH="5723194" progId="Mbnd.mbnd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D4A3322C-4783-438C-B645-B99554C414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6535" y="1077940"/>
                        <a:ext cx="5350930" cy="4020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735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0276BD-2D0B-4D35-BA71-5C1D4288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29" y="397227"/>
            <a:ext cx="6630000" cy="900000"/>
          </a:xfrm>
        </p:spPr>
        <p:txBody>
          <a:bodyPr>
            <a:normAutofit fontScale="90000"/>
          </a:bodyPr>
          <a:lstStyle/>
          <a:p>
            <a:r>
              <a:rPr lang="sv-SE" dirty="0"/>
              <a:t>Sveriges </a:t>
            </a:r>
            <a:r>
              <a:rPr lang="sv-SE"/>
              <a:t>ekonomi bromsar </a:t>
            </a:r>
            <a:r>
              <a:rPr lang="sv-SE" dirty="0"/>
              <a:t>in –</a:t>
            </a:r>
            <a:br>
              <a:rPr lang="sv-SE" dirty="0"/>
            </a:br>
            <a:r>
              <a:rPr lang="sv-SE" dirty="0"/>
              <a:t>även av fallande bostadsinvesteringar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CA0F54C9-9B93-45FE-A5F2-E9466B88A5BB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1931707" y="1365899"/>
          <a:ext cx="5280587" cy="3967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Macrobond document" r:id="rId4" imgW="7616592" imgH="5723194" progId="Mbnd.mbnd">
                  <p:embed/>
                </p:oleObj>
              </mc:Choice>
              <mc:Fallback>
                <p:oleObj name="Macrobond document" r:id="rId4" imgW="7616592" imgH="5723194" progId="Mbnd.mbnd">
                  <p:embed/>
                  <p:pic>
                    <p:nvPicPr>
                      <p:cNvPr id="6" name="Platshållare för innehåll 5">
                        <a:extLst>
                          <a:ext uri="{FF2B5EF4-FFF2-40B4-BE49-F238E27FC236}">
                            <a16:creationId xmlns:a16="http://schemas.microsoft.com/office/drawing/2014/main" id="{CA0F54C9-9B93-45FE-A5F2-E9466B88A5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1707" y="1365899"/>
                        <a:ext cx="5280587" cy="3967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465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8DD6B1-BB13-43FF-8514-393FED75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727" y="270000"/>
            <a:ext cx="6630000" cy="900000"/>
          </a:xfrm>
        </p:spPr>
        <p:txBody>
          <a:bodyPr/>
          <a:lstStyle/>
          <a:p>
            <a:r>
              <a:rPr lang="sv-SE" dirty="0"/>
              <a:t>Hushållen mer försiktiga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4D339C6-D350-4FC1-BBE1-1EC28832866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75072" y="1297327"/>
          <a:ext cx="4793857" cy="360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Macrobond document" r:id="rId4" imgW="7616592" imgH="5723194" progId="Mbnd.mbnd">
                  <p:embed/>
                </p:oleObj>
              </mc:Choice>
              <mc:Fallback>
                <p:oleObj name="Macrobond document" r:id="rId4" imgW="7616592" imgH="5723194" progId="Mbnd.mbnd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4D339C6-D350-4FC1-BBE1-1EC2883286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5072" y="1297327"/>
                        <a:ext cx="4793857" cy="360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978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744D39-654E-4A54-84AC-549CE0BC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948" y="457233"/>
            <a:ext cx="6630000" cy="900000"/>
          </a:xfrm>
        </p:spPr>
        <p:txBody>
          <a:bodyPr/>
          <a:lstStyle/>
          <a:p>
            <a:r>
              <a:rPr lang="sv-SE" dirty="0"/>
              <a:t>Trävaruindustrin mer pessimistisk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96A53DE7-DFC3-4062-BAA2-DEED2F6F693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61895" y="1608333"/>
          <a:ext cx="3380053" cy="338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Macrobond document" r:id="rId4" imgW="7616592" imgH="7631045" progId="Mbnd.mbnd">
                  <p:embed/>
                </p:oleObj>
              </mc:Choice>
              <mc:Fallback>
                <p:oleObj name="Macrobond document" r:id="rId4" imgW="7616592" imgH="7631045" progId="Mbnd.mbnd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96A53DE7-DFC3-4062-BAA2-DEED2F6F69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1895" y="1608333"/>
                        <a:ext cx="3380053" cy="338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08CAF481-D0A2-4CDA-A704-DBBF5F0FC7E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07000" y="1617540"/>
          <a:ext cx="3380053" cy="338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Macrobond document" r:id="rId6" imgW="7616592" imgH="7631045" progId="Mbnd.mbnd">
                  <p:embed/>
                </p:oleObj>
              </mc:Choice>
              <mc:Fallback>
                <p:oleObj name="Macrobond document" r:id="rId6" imgW="7616592" imgH="7631045" progId="Mbnd.mbnd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08CAF481-D0A2-4CDA-A704-DBBF5F0FC7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07000" y="1617540"/>
                        <a:ext cx="3380053" cy="338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645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F mall 190412.potx" id="{EBD86941-E7E8-4F43-9B1A-24493B3B9DF6}" vid="{B46FCED7-A7F9-4730-B3F9-4EE714627889}"/>
    </a:ext>
  </a:extLst>
</a:theme>
</file>

<file path=ppt/theme/theme2.xml><?xml version="1.0" encoding="utf-8"?>
<a:theme xmlns:a="http://schemas.openxmlformats.org/drawingml/2006/main" name="Teknikföretagen Grundmall">
  <a:themeElements>
    <a:clrScheme name="PPT Teknikföretagen">
      <a:dk1>
        <a:sysClr val="windowText" lastClr="000000"/>
      </a:dk1>
      <a:lt1>
        <a:sysClr val="window" lastClr="FFFFFF"/>
      </a:lt1>
      <a:dk2>
        <a:srgbClr val="4573B3"/>
      </a:dk2>
      <a:lt2>
        <a:srgbClr val="EEECE1"/>
      </a:lt2>
      <a:accent1>
        <a:srgbClr val="3A9625"/>
      </a:accent1>
      <a:accent2>
        <a:srgbClr val="5BC5F2"/>
      </a:accent2>
      <a:accent3>
        <a:srgbClr val="4573B3"/>
      </a:accent3>
      <a:accent4>
        <a:srgbClr val="F5F634"/>
      </a:accent4>
      <a:accent5>
        <a:srgbClr val="CCCC00"/>
      </a:accent5>
      <a:accent6>
        <a:srgbClr val="99CF16"/>
      </a:accent6>
      <a:hlink>
        <a:srgbClr val="5BC5F2"/>
      </a:hlink>
      <a:folHlink>
        <a:srgbClr val="CCCC00"/>
      </a:folHlink>
    </a:clrScheme>
    <a:fontScheme name="Teknikföreta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3 Vit 4-3.potx" id="{0480840E-4B72-41E8-8710-F8F767CF15C6}" vid="{F60CDF89-1945-43D1-BD93-CBC1035F118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TMF mall 190412</Template>
  <TotalTime>829</TotalTime>
  <Words>503</Words>
  <Application>Microsoft Office PowerPoint</Application>
  <PresentationFormat>Bildspel på skärmen (16:10)</PresentationFormat>
  <Paragraphs>199</Paragraphs>
  <Slides>33</Slides>
  <Notes>33</Notes>
  <HiddenSlides>2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Helvetica</vt:lpstr>
      <vt:lpstr>Symbol</vt:lpstr>
      <vt:lpstr>Times New Roman</vt:lpstr>
      <vt:lpstr>Office-tema</vt:lpstr>
      <vt:lpstr>Teknikföretagen Grundmall</vt:lpstr>
      <vt:lpstr>Macrobond document</vt:lpstr>
      <vt:lpstr>Trä- och Möbelföretagen</vt:lpstr>
      <vt:lpstr>Agenda</vt:lpstr>
      <vt:lpstr>Industriproduktionen bromsar globalt</vt:lpstr>
      <vt:lpstr>Ännu inga tecken på vändning</vt:lpstr>
      <vt:lpstr>I Sverige är sambandet starkt</vt:lpstr>
      <vt:lpstr>Sveriges export följer med</vt:lpstr>
      <vt:lpstr>Sveriges ekonomi bromsar in – även av fallande bostadsinvesteringar</vt:lpstr>
      <vt:lpstr>Hushållen mer försiktiga</vt:lpstr>
      <vt:lpstr>Trävaruindustrin mer pessimistisk</vt:lpstr>
      <vt:lpstr>Håller optimismen i sig?</vt:lpstr>
      <vt:lpstr>Efterfrågan spretar</vt:lpstr>
      <vt:lpstr>Produktionen faller i årstakt</vt:lpstr>
      <vt:lpstr>Produktionen minskar i årstakt</vt:lpstr>
      <vt:lpstr>Även sysselsättningen faller</vt:lpstr>
      <vt:lpstr>Sysselsättningen faller mer än väntat</vt:lpstr>
      <vt:lpstr>Ökad pessimism om prisutvecklingen</vt:lpstr>
      <vt:lpstr>Optimism om stigande priser</vt:lpstr>
      <vt:lpstr>PowerPoint-presentation</vt:lpstr>
      <vt:lpstr>PowerPoint-presentation</vt:lpstr>
      <vt:lpstr>Sammanfattning 2017</vt:lpstr>
      <vt:lpstr>Avtalsrörelse 2020</vt:lpstr>
      <vt:lpstr>Industriavtalet</vt:lpstr>
      <vt:lpstr>Industriavtalet</vt:lpstr>
      <vt:lpstr>Industrins förhandlingsavtal</vt:lpstr>
      <vt:lpstr>Opartiska ordföranden</vt:lpstr>
      <vt:lpstr>Samverkan </vt:lpstr>
      <vt:lpstr>Industrins samordning</vt:lpstr>
      <vt:lpstr>Avtal20: Arbetsgivarsidans gemensamma mål </vt:lpstr>
      <vt:lpstr>Avtal20 – de olika parterna</vt:lpstr>
      <vt:lpstr>Avtalsrörelsen 2020</vt:lpstr>
      <vt:lpstr>Avtalsrörelsen 2020</vt:lpstr>
      <vt:lpstr>PowerPoint-presentation</vt:lpstr>
      <vt:lpstr>Viktiga ingångsvärden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Trä- och Möbelföretagen</dc:title>
  <dc:creator>Glückman, Eva</dc:creator>
  <cp:lastModifiedBy>Uhler, Cecilia</cp:lastModifiedBy>
  <cp:revision>43</cp:revision>
  <cp:lastPrinted>2019-10-15T08:14:49Z</cp:lastPrinted>
  <dcterms:created xsi:type="dcterms:W3CDTF">2019-08-19T11:37:19Z</dcterms:created>
  <dcterms:modified xsi:type="dcterms:W3CDTF">2019-10-23T11:51:49Z</dcterms:modified>
</cp:coreProperties>
</file>