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4" r:id="rId2"/>
  </p:sldMasterIdLst>
  <p:notesMasterIdLst>
    <p:notesMasterId r:id="rId13"/>
  </p:notesMasterIdLst>
  <p:handoutMasterIdLst>
    <p:handoutMasterId r:id="rId14"/>
  </p:handoutMasterIdLst>
  <p:sldIdLst>
    <p:sldId id="275" r:id="rId3"/>
    <p:sldId id="264" r:id="rId4"/>
    <p:sldId id="271" r:id="rId5"/>
    <p:sldId id="267" r:id="rId6"/>
    <p:sldId id="258" r:id="rId7"/>
    <p:sldId id="268" r:id="rId8"/>
    <p:sldId id="269" r:id="rId9"/>
    <p:sldId id="272" r:id="rId10"/>
    <p:sldId id="273" r:id="rId11"/>
    <p:sldId id="274" r:id="rId12"/>
  </p:sldIdLst>
  <p:sldSz cx="9144000" cy="6858000" type="screen4x3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61">
          <p15:clr>
            <a:srgbClr val="A4A3A4"/>
          </p15:clr>
        </p15:guide>
        <p15:guide id="3" pos="2880">
          <p15:clr>
            <a:srgbClr val="A4A3A4"/>
          </p15:clr>
        </p15:guide>
        <p15:guide id="4" pos="622">
          <p15:clr>
            <a:srgbClr val="A4A3A4"/>
          </p15:clr>
        </p15:guide>
        <p15:guide id="5" pos="51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06" autoAdjust="0"/>
    <p:restoredTop sz="94641" autoAdjust="0"/>
  </p:normalViewPr>
  <p:slideViewPr>
    <p:cSldViewPr snapToGrid="0" showGuides="1">
      <p:cViewPr varScale="1">
        <p:scale>
          <a:sx n="108" d="100"/>
          <a:sy n="108" d="100"/>
        </p:scale>
        <p:origin x="1968" y="108"/>
      </p:cViewPr>
      <p:guideLst>
        <p:guide orient="horz" pos="2160"/>
        <p:guide orient="horz" pos="3861"/>
        <p:guide pos="2880"/>
        <p:guide pos="622"/>
        <p:guide pos="51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17015" cy="11701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3EFFA-3D08-4D8E-8DE1-670FA7B2E272}" type="datetimeFigureOut">
              <a:rPr lang="sv-SE" smtClean="0"/>
              <a:t>2017-06-26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533C2-615F-4AC6-8A58-C1ECFD1663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1591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7E5BF-ED7C-4037-8FC1-8D3134D273C5}" type="datetimeFigureOut">
              <a:rPr lang="sv-SE" smtClean="0"/>
              <a:pPr/>
              <a:t>2017-06-26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54283-0B4F-4B40-B253-6BCF40BCE97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0988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87424" y="2960935"/>
            <a:ext cx="7169151" cy="1470025"/>
          </a:xfrm>
        </p:spPr>
        <p:txBody>
          <a:bodyPr anchor="t" anchorCtr="0"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pic>
        <p:nvPicPr>
          <p:cNvPr id="8" name="Bildobjekt 7" descr="Logg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26363" y="1308683"/>
            <a:ext cx="2969699" cy="1233180"/>
          </a:xfrm>
          <a:prstGeom prst="rect">
            <a:avLst/>
          </a:prstGeom>
        </p:spPr>
      </p:pic>
      <p:cxnSp>
        <p:nvCxnSpPr>
          <p:cNvPr id="9" name="Rak 8"/>
          <p:cNvCxnSpPr/>
          <p:nvPr userDrawn="1"/>
        </p:nvCxnSpPr>
        <p:spPr>
          <a:xfrm>
            <a:off x="444617" y="6123963"/>
            <a:ext cx="8237989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 userDrawn="1"/>
        </p:nvCxnSpPr>
        <p:spPr>
          <a:xfrm>
            <a:off x="444617" y="6501468"/>
            <a:ext cx="8237989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53006" y="6149129"/>
            <a:ext cx="8237988" cy="268449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FontTx/>
              <a:buNone/>
              <a:defRPr sz="1400"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91357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2" y="2548449"/>
            <a:ext cx="3922854" cy="3622834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cxnSp>
        <p:nvCxnSpPr>
          <p:cNvPr id="8" name="Rak 7"/>
          <p:cNvCxnSpPr/>
          <p:nvPr userDrawn="1"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 userDrawn="1"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 descr="Logga-ej-tag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  <p:sp>
        <p:nvSpPr>
          <p:cNvPr id="12" name="Platshållare för innehåll 2"/>
          <p:cNvSpPr>
            <a:spLocks noGrp="1"/>
          </p:cNvSpPr>
          <p:nvPr>
            <p:ph idx="13"/>
          </p:nvPr>
        </p:nvSpPr>
        <p:spPr>
          <a:xfrm>
            <a:off x="4591971" y="2548449"/>
            <a:ext cx="3922854" cy="3622834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5" name="textruta 14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78838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0423" y="2506504"/>
            <a:ext cx="7566152" cy="362283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0" name="textruta 9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2255288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987425" y="2332926"/>
            <a:ext cx="7169150" cy="379641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160"/>
              </a:lnSpc>
              <a:spcAft>
                <a:spcPts val="0"/>
              </a:spcAft>
              <a:buFontTx/>
              <a:buNone/>
              <a:defRPr sz="1800" b="1">
                <a:solidFill>
                  <a:schemeClr val="accent1"/>
                </a:solidFill>
              </a:defRPr>
            </a:lvl1pPr>
            <a:lvl2pPr marL="0" indent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2267976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987425" y="2332926"/>
            <a:ext cx="3827856" cy="379641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160"/>
              </a:lnSpc>
              <a:spcAft>
                <a:spcPts val="0"/>
              </a:spcAft>
              <a:buFontTx/>
              <a:buNone/>
              <a:defRPr sz="1800" b="1">
                <a:solidFill>
                  <a:schemeClr val="accent1"/>
                </a:solidFill>
              </a:defRPr>
            </a:lvl1pPr>
            <a:lvl2pPr marL="0" indent="0">
              <a:lnSpc>
                <a:spcPts val="2160"/>
              </a:lnSpc>
              <a:spcAft>
                <a:spcPts val="0"/>
              </a:spcAft>
              <a:buFontTx/>
              <a:buNone/>
              <a:defRPr sz="1800"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5041900" y="2356753"/>
            <a:ext cx="3346450" cy="37592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3" name="textruta 12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890605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455481" y="461394"/>
            <a:ext cx="8235513" cy="5629013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5146" y="891115"/>
            <a:ext cx="7326065" cy="11430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1802995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455481" y="461394"/>
            <a:ext cx="8235513" cy="5629013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5146" y="4582275"/>
            <a:ext cx="7326065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cxnSp>
        <p:nvCxnSpPr>
          <p:cNvPr id="8" name="Rak 7"/>
          <p:cNvCxnSpPr/>
          <p:nvPr userDrawn="1"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 userDrawn="1"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Logga-ej-tag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  <p:sp>
        <p:nvSpPr>
          <p:cNvPr id="12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5" name="textruta 14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9091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sv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455481" y="461394"/>
            <a:ext cx="8235513" cy="5629013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5146" y="891115"/>
            <a:ext cx="7326065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3650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2" y="2548449"/>
            <a:ext cx="3922854" cy="3622834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Rak 7"/>
          <p:cNvCxnSpPr/>
          <p:nvPr userDrawn="1"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 userDrawn="1"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 descr="Logga-ej-tag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  <p:sp>
        <p:nvSpPr>
          <p:cNvPr id="12" name="Platshållare för innehåll 2"/>
          <p:cNvSpPr>
            <a:spLocks noGrp="1"/>
          </p:cNvSpPr>
          <p:nvPr>
            <p:ph idx="13"/>
          </p:nvPr>
        </p:nvSpPr>
        <p:spPr>
          <a:xfrm>
            <a:off x="4591971" y="2548449"/>
            <a:ext cx="3922854" cy="3622834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0423" y="2506504"/>
            <a:ext cx="7566152" cy="362283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DE7-7EF5-4F53-A775-935E41EA4811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9FA99-12B1-431F-9A38-E3AF5A3C0970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987425" y="2332926"/>
            <a:ext cx="7169150" cy="379641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160"/>
              </a:lnSpc>
              <a:spcAft>
                <a:spcPts val="0"/>
              </a:spcAft>
              <a:buFontTx/>
              <a:buNone/>
              <a:defRPr sz="1800" b="1">
                <a:solidFill>
                  <a:schemeClr val="accent1"/>
                </a:solidFill>
              </a:defRPr>
            </a:lvl1pPr>
            <a:lvl2pPr marL="0" indent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28CD-3DFE-413D-972E-5FF0E12C9BB4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987425" y="2332926"/>
            <a:ext cx="3827856" cy="379641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160"/>
              </a:lnSpc>
              <a:spcAft>
                <a:spcPts val="0"/>
              </a:spcAft>
              <a:buFontTx/>
              <a:buNone/>
              <a:defRPr sz="1800" b="1">
                <a:solidFill>
                  <a:schemeClr val="accent1"/>
                </a:solidFill>
              </a:defRPr>
            </a:lvl1pPr>
            <a:lvl2pPr marL="0" indent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5041900" y="2356753"/>
            <a:ext cx="3346450" cy="3759200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455481" y="461394"/>
            <a:ext cx="8235513" cy="5629013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5146" y="891115"/>
            <a:ext cx="7326065" cy="11430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DAD2-2B2B-4653-8CF3-33CB796C84A2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455481" y="461394"/>
            <a:ext cx="8235513" cy="5629013"/>
          </a:xfrm>
        </p:spPr>
        <p:txBody>
          <a:bodyPr/>
          <a:lstStyle>
            <a:lvl1pPr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5146" y="4582275"/>
            <a:ext cx="7326065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2BDBDAD-8B97-4775-9D27-F295433E385B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Rak 7"/>
          <p:cNvCxnSpPr/>
          <p:nvPr userDrawn="1"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 userDrawn="1"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Logga-ej-tag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5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 med sv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5B4D-2602-4EDE-BF82-C228D5B50C98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0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å-bkg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87424" y="2960935"/>
            <a:ext cx="7169151" cy="1470025"/>
          </a:xfrm>
        </p:spPr>
        <p:txBody>
          <a:bodyPr anchor="t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cxnSp>
        <p:nvCxnSpPr>
          <p:cNvPr id="9" name="Rak 8"/>
          <p:cNvCxnSpPr/>
          <p:nvPr userDrawn="1"/>
        </p:nvCxnSpPr>
        <p:spPr>
          <a:xfrm>
            <a:off x="444617" y="6123963"/>
            <a:ext cx="8237989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 userDrawn="1"/>
        </p:nvCxnSpPr>
        <p:spPr>
          <a:xfrm>
            <a:off x="444617" y="6501468"/>
            <a:ext cx="8237989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53006" y="6149129"/>
            <a:ext cx="8237988" cy="268449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0" name="Bildobjekt 9" descr="Logga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103928" y="1289183"/>
            <a:ext cx="3003214" cy="131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87425" y="849170"/>
            <a:ext cx="7169151" cy="1143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0423" y="2506504"/>
            <a:ext cx="7566152" cy="3622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3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accent3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accent3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pic>
        <p:nvPicPr>
          <p:cNvPr id="11" name="Bildobjekt 10" descr="Logga-ej-tagg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  <p:cxnSp>
        <p:nvCxnSpPr>
          <p:cNvPr id="13" name="Rak 12"/>
          <p:cNvCxnSpPr/>
          <p:nvPr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/>
          <p:cNvSpPr txBox="1"/>
          <p:nvPr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accent3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180705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0" r:id="rId3"/>
    <p:sldLayoutId id="2147483652" r:id="rId4"/>
    <p:sldLayoutId id="2147483653" r:id="rId5"/>
    <p:sldLayoutId id="2147483654" r:id="rId6"/>
    <p:sldLayoutId id="2147483659" r:id="rId7"/>
    <p:sldLayoutId id="2147483655" r:id="rId8"/>
  </p:sldLayoutIdLst>
  <p:hf hdr="0"/>
  <p:txStyles>
    <p:titleStyle>
      <a:lvl1pPr algn="l" defTabSz="914400" rtl="0" eaLnBrk="1" latinLnBrk="0" hangingPunct="1">
        <a:lnSpc>
          <a:spcPts val="48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ts val="2160"/>
        </a:lnSpc>
        <a:spcBef>
          <a:spcPts val="2000"/>
        </a:spcBef>
        <a:buSzPct val="120000"/>
        <a:buFontTx/>
        <a:buBlip>
          <a:blip r:embed="rId11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6828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90600" indent="-18573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66813" indent="-176213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 descr="Blå-bkg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87425" y="849170"/>
            <a:ext cx="7169151" cy="1143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0423" y="2506504"/>
            <a:ext cx="7566152" cy="3622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pic>
        <p:nvPicPr>
          <p:cNvPr id="11" name="Bildobjekt 10" descr="Logga-ej-tagg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7635" y="6235029"/>
            <a:ext cx="268652" cy="287229"/>
          </a:xfrm>
          <a:prstGeom prst="rect">
            <a:avLst/>
          </a:prstGeom>
        </p:spPr>
      </p:pic>
      <p:cxnSp>
        <p:nvCxnSpPr>
          <p:cNvPr id="13" name="Rak 12"/>
          <p:cNvCxnSpPr/>
          <p:nvPr/>
        </p:nvCxnSpPr>
        <p:spPr>
          <a:xfrm>
            <a:off x="746620" y="6291743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746620" y="6501468"/>
            <a:ext cx="793598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24801" y="6316036"/>
            <a:ext cx="5368924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1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20519" y="6316036"/>
            <a:ext cx="357516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9F29718E-E53E-4F01-9318-5CD72E98E7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62003" y="6316036"/>
            <a:ext cx="2133600" cy="1739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AAA3FA-9142-4B91-AD88-0B29A41D6C2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18" name="textruta 17"/>
          <p:cNvSpPr txBox="1"/>
          <p:nvPr/>
        </p:nvSpPr>
        <p:spPr>
          <a:xfrm>
            <a:off x="8375929" y="6329364"/>
            <a:ext cx="216083" cy="1476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00">
                <a:solidFill>
                  <a:schemeClr val="bg1"/>
                </a:solidFill>
              </a:rPr>
              <a:t>Sida</a:t>
            </a:r>
          </a:p>
        </p:txBody>
      </p:sp>
    </p:spTree>
    <p:extLst>
      <p:ext uri="{BB962C8B-B14F-4D97-AF65-F5344CB8AC3E}">
        <p14:creationId xmlns:p14="http://schemas.microsoft.com/office/powerpoint/2010/main" val="322115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3" r:id="rId8"/>
  </p:sldLayoutIdLst>
  <p:hf hdr="0"/>
  <p:txStyles>
    <p:titleStyle>
      <a:lvl1pPr algn="l" defTabSz="914400" rtl="0" eaLnBrk="1" latinLnBrk="0" hangingPunct="1">
        <a:lnSpc>
          <a:spcPts val="48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ts val="2160"/>
        </a:lnSpc>
        <a:spcBef>
          <a:spcPts val="2000"/>
        </a:spcBef>
        <a:buSzPct val="120000"/>
        <a:buFontTx/>
        <a:buBlip>
          <a:blip r:embed="rId12"/>
        </a:buBlip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628650" indent="-26828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804863" indent="-26828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990600" indent="-185738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166813" indent="-176213" algn="l" defTabSz="914400" rtl="0" eaLnBrk="1" latinLnBrk="0" hangingPunct="1">
        <a:lnSpc>
          <a:spcPts val="1920"/>
        </a:lnSpc>
        <a:spcBef>
          <a:spcPct val="20000"/>
        </a:spcBef>
        <a:buFont typeface="Calibri" pitchFamily="34" charset="0"/>
        <a:buChar char="−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etsformedlingen.s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sv-SE" sz="3600" dirty="0"/>
            </a:br>
            <a:r>
              <a:rPr lang="sv-SE" sz="4800" dirty="0"/>
              <a:t>Yrkesintroduktion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Juni 2017</a:t>
            </a:r>
          </a:p>
        </p:txBody>
      </p:sp>
    </p:spTree>
    <p:extLst>
      <p:ext uri="{BB962C8B-B14F-4D97-AF65-F5344CB8AC3E}">
        <p14:creationId xmlns:p14="http://schemas.microsoft.com/office/powerpoint/2010/main" val="254491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1" y="849170"/>
            <a:ext cx="7473875" cy="1143000"/>
          </a:xfrm>
        </p:spPr>
        <p:txBody>
          <a:bodyPr/>
          <a:lstStyle/>
          <a:p>
            <a:r>
              <a:rPr lang="sv-SE" dirty="0"/>
              <a:t>Kompletterande stöd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1" y="2548449"/>
            <a:ext cx="6677103" cy="3622834"/>
          </a:xfrm>
        </p:spPr>
        <p:txBody>
          <a:bodyPr/>
          <a:lstStyle/>
          <a:p>
            <a:r>
              <a:rPr lang="sv-SE" dirty="0"/>
              <a:t>TMF håller på att ta fram förslag på utbildningsmål för förberedande utbildning via Arbetsförmedlingen.</a:t>
            </a:r>
          </a:p>
          <a:p>
            <a:r>
              <a:rPr lang="sv-SE" dirty="0"/>
              <a:t>Maskinkörkortet ger grundläggande färdighet i säkert handhavande av maskiner och arbetsmiljö. </a:t>
            </a:r>
          </a:p>
          <a:p>
            <a:r>
              <a:rPr lang="sv-SE" dirty="0"/>
              <a:t>Information och blanketter för ansökan om stöd finns på </a:t>
            </a:r>
            <a:r>
              <a:rPr lang="sv-SE" dirty="0">
                <a:hlinkClick r:id="rId2"/>
              </a:rPr>
              <a:t>www.arbetsformedlingen.se</a:t>
            </a:r>
            <a:r>
              <a:rPr lang="sv-SE" dirty="0"/>
              <a:t>. </a:t>
            </a:r>
          </a:p>
          <a:p>
            <a:r>
              <a:rPr lang="sv-SE" dirty="0"/>
              <a:t>Tips och idéer finns även på Teknikföretagens webbsidor om Industrins Yrkesår.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20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Yrkesintroduktion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5B4D-2602-4EDE-BF82-C228D5B50C98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12" name="textruta 11"/>
          <p:cNvSpPr txBox="1"/>
          <p:nvPr/>
        </p:nvSpPr>
        <p:spPr>
          <a:xfrm>
            <a:off x="1025912" y="2442118"/>
            <a:ext cx="7170940" cy="316694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342900" indent="-342900">
              <a:lnSpc>
                <a:spcPts val="2160"/>
              </a:lnSpc>
              <a:spcBef>
                <a:spcPts val="2000"/>
              </a:spcBef>
              <a:buSzPct val="120000"/>
              <a:buBlip>
                <a:blip r:embed="rId2"/>
              </a:buBlip>
            </a:pPr>
            <a:r>
              <a:rPr lang="sv-SE" dirty="0"/>
              <a:t>Yrkesintroduktion ger dig nya möjligheter vid </a:t>
            </a:r>
            <a:br>
              <a:rPr lang="sv-SE" dirty="0"/>
            </a:br>
            <a:r>
              <a:rPr lang="sv-SE" dirty="0"/>
              <a:t>rekrytering. </a:t>
            </a:r>
          </a:p>
          <a:p>
            <a:pPr marL="342900" indent="-342900">
              <a:lnSpc>
                <a:spcPts val="2160"/>
              </a:lnSpc>
              <a:spcBef>
                <a:spcPts val="2000"/>
              </a:spcBef>
              <a:buSzPct val="120000"/>
              <a:buBlip>
                <a:blip r:embed="rId2"/>
              </a:buBlip>
            </a:pPr>
            <a:r>
              <a:rPr lang="sv-SE" dirty="0"/>
              <a:t>Yrkesintroduktion kan användas för alla som saknar yrkes-</a:t>
            </a:r>
            <a:br>
              <a:rPr lang="sv-SE" dirty="0"/>
            </a:br>
            <a:r>
              <a:rPr lang="sv-SE" dirty="0"/>
              <a:t>erfarenhet från just din typ av verksamhet.</a:t>
            </a:r>
          </a:p>
          <a:p>
            <a:pPr marL="342900" indent="-342900">
              <a:lnSpc>
                <a:spcPts val="2160"/>
              </a:lnSpc>
              <a:spcBef>
                <a:spcPts val="2000"/>
              </a:spcBef>
              <a:buSzPct val="120000"/>
              <a:buBlip>
                <a:blip r:embed="rId2"/>
              </a:buBlip>
            </a:pPr>
            <a:r>
              <a:rPr lang="sv-SE" dirty="0"/>
              <a:t>Det finns möjlighet till introduktionsutbildning och </a:t>
            </a:r>
            <a:br>
              <a:rPr lang="sv-SE" dirty="0"/>
            </a:br>
            <a:r>
              <a:rPr lang="sv-SE" dirty="0"/>
              <a:t>ekonomiskt stöd från Arbetsförmedlingen. </a:t>
            </a:r>
          </a:p>
        </p:txBody>
      </p:sp>
    </p:spTree>
    <p:extLst>
      <p:ext uri="{BB962C8B-B14F-4D97-AF65-F5344CB8AC3E}">
        <p14:creationId xmlns:p14="http://schemas.microsoft.com/office/powerpoint/2010/main" val="809529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1" y="849170"/>
            <a:ext cx="7473875" cy="753675"/>
          </a:xfrm>
        </p:spPr>
        <p:txBody>
          <a:bodyPr/>
          <a:lstStyle/>
          <a:p>
            <a:r>
              <a:rPr lang="sv-SE" dirty="0"/>
              <a:t>Vad gäller?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1" y="1873188"/>
            <a:ext cx="7279269" cy="4172505"/>
          </a:xfrm>
        </p:spPr>
        <p:txBody>
          <a:bodyPr/>
          <a:lstStyle/>
          <a:p>
            <a:r>
              <a:rPr lang="sv-SE" dirty="0"/>
              <a:t>Efter lokal överenskommelse kan en person - oavsett ålder - </a:t>
            </a:r>
            <a:br>
              <a:rPr lang="sv-SE" dirty="0"/>
            </a:br>
            <a:r>
              <a:rPr lang="sv-SE" dirty="0"/>
              <a:t>anställas under ett år för att lära sig ett yrke.</a:t>
            </a:r>
          </a:p>
          <a:p>
            <a:r>
              <a:rPr lang="sv-SE" dirty="0"/>
              <a:t>Minst 15 % av tiden ska vara utbildning.</a:t>
            </a:r>
          </a:p>
          <a:p>
            <a:r>
              <a:rPr lang="sv-SE" dirty="0"/>
              <a:t>Lönen är 75 % av avtalsenlig lön. </a:t>
            </a:r>
          </a:p>
          <a:p>
            <a:r>
              <a:rPr lang="sv-SE" dirty="0"/>
              <a:t>Företaget kan dessutom få ekonomiskt stöd från Arbetsförmedlingen (AF) för såväl handledning som lönekostnad med upp till 6 900 kr om personen antingen saknar yrkeserfarenhet </a:t>
            </a:r>
            <a:br>
              <a:rPr lang="sv-SE" dirty="0"/>
            </a:br>
            <a:r>
              <a:rPr lang="sv-SE" dirty="0"/>
              <a:t>eller är arbetslös sedan 3 månader. </a:t>
            </a:r>
            <a:r>
              <a:rPr lang="sv-SE" dirty="0"/>
              <a:t>(För YI med stöd betalar du dessutom ingen arbetsgivaravgift) </a:t>
            </a:r>
            <a:endParaRPr lang="sv-SE" dirty="0"/>
          </a:p>
          <a:p>
            <a:r>
              <a:rPr lang="sv-SE" dirty="0"/>
              <a:t>Det finns på många ställen möjlighet för den som är arbetslös att få en grundläggande arbetsmarknadsutbildning. Prata med AF!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11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Process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5B4D-2602-4EDE-BF82-C228D5B50C98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Rektangel med rundade hörn 6"/>
          <p:cNvSpPr/>
          <p:nvPr/>
        </p:nvSpPr>
        <p:spPr>
          <a:xfrm>
            <a:off x="1070517" y="2832410"/>
            <a:ext cx="1795346" cy="81403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Steg 1</a:t>
            </a:r>
          </a:p>
          <a:p>
            <a:pPr algn="ctr"/>
            <a:r>
              <a:rPr lang="sv-SE" sz="1200" dirty="0"/>
              <a:t>Urval och matchning</a:t>
            </a:r>
          </a:p>
        </p:txBody>
      </p:sp>
      <p:sp>
        <p:nvSpPr>
          <p:cNvPr id="8" name="Rektangel med rundade hörn 7"/>
          <p:cNvSpPr/>
          <p:nvPr/>
        </p:nvSpPr>
        <p:spPr>
          <a:xfrm>
            <a:off x="3601843" y="2815682"/>
            <a:ext cx="1862254" cy="81403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Steg 2</a:t>
            </a:r>
          </a:p>
          <a:p>
            <a:pPr algn="ctr"/>
            <a:r>
              <a:rPr lang="sv-SE" sz="1200" dirty="0"/>
              <a:t>Förbered yrkesintroduktionen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6133171" y="2815681"/>
            <a:ext cx="2107580" cy="83076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Steg 3</a:t>
            </a:r>
            <a:br>
              <a:rPr lang="sv-SE" dirty="0"/>
            </a:br>
            <a:r>
              <a:rPr lang="sv-SE" sz="1200" dirty="0"/>
              <a:t>Arbete och lärande i ett år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1070516" y="3994686"/>
            <a:ext cx="23740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Kompetensbehov</a:t>
            </a:r>
          </a:p>
          <a:p>
            <a:r>
              <a:rPr lang="sv-SE" dirty="0"/>
              <a:t>Lokal överenskommelse</a:t>
            </a:r>
            <a:br>
              <a:rPr lang="sv-SE" dirty="0"/>
            </a:br>
            <a:r>
              <a:rPr lang="sv-SE" dirty="0"/>
              <a:t>Stäm av med Arbetsförmedlingen</a:t>
            </a:r>
          </a:p>
          <a:p>
            <a:r>
              <a:rPr lang="sv-SE" dirty="0"/>
              <a:t>Hitta individer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3601842" y="3950655"/>
            <a:ext cx="1937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Utse handledare</a:t>
            </a:r>
          </a:p>
          <a:p>
            <a:r>
              <a:rPr lang="sv-SE" dirty="0"/>
              <a:t>Utbildningsplan</a:t>
            </a:r>
            <a:br>
              <a:rPr lang="sv-SE" dirty="0"/>
            </a:br>
            <a:r>
              <a:rPr lang="sv-SE" dirty="0"/>
              <a:t>Grundutbildning</a:t>
            </a:r>
          </a:p>
          <a:p>
            <a:r>
              <a:rPr lang="sv-SE" dirty="0"/>
              <a:t>Beslut om </a:t>
            </a:r>
            <a:br>
              <a:rPr lang="sv-SE" dirty="0"/>
            </a:br>
            <a:r>
              <a:rPr lang="sv-SE" dirty="0"/>
              <a:t>yrkesintroduktion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6140750" y="3994686"/>
            <a:ext cx="2775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Varva arbete och lärande</a:t>
            </a:r>
          </a:p>
          <a:p>
            <a:r>
              <a:rPr lang="sv-SE" dirty="0"/>
              <a:t>Stäm av mot </a:t>
            </a:r>
            <a:br>
              <a:rPr lang="sv-SE" dirty="0"/>
            </a:br>
            <a:r>
              <a:rPr lang="sv-SE" dirty="0"/>
              <a:t>utbildningsplan</a:t>
            </a:r>
          </a:p>
          <a:p>
            <a:r>
              <a:rPr lang="sv-SE" dirty="0"/>
              <a:t>Ny medarbetare</a:t>
            </a:r>
          </a:p>
        </p:txBody>
      </p:sp>
    </p:spTree>
    <p:extLst>
      <p:ext uri="{BB962C8B-B14F-4D97-AF65-F5344CB8AC3E}">
        <p14:creationId xmlns:p14="http://schemas.microsoft.com/office/powerpoint/2010/main" val="3026202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1" y="849170"/>
            <a:ext cx="7473875" cy="1006263"/>
          </a:xfrm>
        </p:spPr>
        <p:txBody>
          <a:bodyPr/>
          <a:lstStyle/>
          <a:p>
            <a:r>
              <a:rPr lang="sv-SE" sz="4000" dirty="0"/>
              <a:t>1. Urval och matchning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1" y="2299317"/>
            <a:ext cx="7279269" cy="3871966"/>
          </a:xfrm>
        </p:spPr>
        <p:txBody>
          <a:bodyPr/>
          <a:lstStyle/>
          <a:p>
            <a:r>
              <a:rPr lang="sv-SE" dirty="0"/>
              <a:t>Vilka kompetensbehov finns på företaget?</a:t>
            </a:r>
          </a:p>
          <a:p>
            <a:r>
              <a:rPr lang="sv-SE" dirty="0"/>
              <a:t>Teckna lokal överenskommelse om att tillämpa yrkesintroduktionsavtalet med GS-facket.</a:t>
            </a:r>
          </a:p>
          <a:p>
            <a:r>
              <a:rPr lang="sv-SE" dirty="0"/>
              <a:t>Kontakta Arbetsförmedlingen för att se på möjligheterna till introduktionsutbildning och hjälp med information.</a:t>
            </a:r>
          </a:p>
          <a:p>
            <a:r>
              <a:rPr lang="sv-SE" dirty="0"/>
              <a:t>Välj ut individer som är intresserade och motsvarar företagets kravprofil.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97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1" y="849169"/>
            <a:ext cx="7473875" cy="997385"/>
          </a:xfrm>
        </p:spPr>
        <p:txBody>
          <a:bodyPr/>
          <a:lstStyle/>
          <a:p>
            <a:r>
              <a:rPr lang="sv-SE" sz="4000" dirty="0"/>
              <a:t>2. Förbered yrkesintroduktion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1" y="2290439"/>
            <a:ext cx="7279269" cy="3880844"/>
          </a:xfrm>
        </p:spPr>
        <p:txBody>
          <a:bodyPr/>
          <a:lstStyle/>
          <a:p>
            <a:r>
              <a:rPr lang="sv-SE" dirty="0"/>
              <a:t>Utse handledare som koordinerar och följer upp lärandet på arbetsplatsen.</a:t>
            </a:r>
          </a:p>
          <a:p>
            <a:r>
              <a:rPr lang="sv-SE" dirty="0"/>
              <a:t>Ta fram en utbildningsplan som leder till att individen får de kompetenser som behövs för att nå önskad kompetens.</a:t>
            </a:r>
          </a:p>
          <a:p>
            <a:r>
              <a:rPr lang="sv-SE" dirty="0"/>
              <a:t>Behövs kompletterande utbildning? Prata med Arbetsförmedlingen.</a:t>
            </a:r>
          </a:p>
          <a:p>
            <a:r>
              <a:rPr lang="sv-SE" dirty="0"/>
              <a:t>Teckna introduktionsavtal och ansök om stöd från AF.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21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1" y="849170"/>
            <a:ext cx="7473875" cy="1143000"/>
          </a:xfrm>
        </p:spPr>
        <p:txBody>
          <a:bodyPr/>
          <a:lstStyle/>
          <a:p>
            <a:r>
              <a:rPr lang="sv-SE" sz="4000" dirty="0"/>
              <a:t>3. Arbete och lärande i ett år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1" y="2548449"/>
            <a:ext cx="7279269" cy="3622834"/>
          </a:xfrm>
        </p:spPr>
        <p:txBody>
          <a:bodyPr/>
          <a:lstStyle/>
          <a:p>
            <a:r>
              <a:rPr lang="sv-SE" dirty="0"/>
              <a:t>Varva arbete med lärande (minst 15 %).</a:t>
            </a:r>
          </a:p>
          <a:p>
            <a:r>
              <a:rPr lang="sv-SE" dirty="0"/>
              <a:t>Lärandet kan vara instruktion och övning i olika arbetsmoment, men också kurser eller utbildningar för vissa kompetenser</a:t>
            </a:r>
          </a:p>
          <a:p>
            <a:r>
              <a:rPr lang="sv-SE" dirty="0"/>
              <a:t>Följ upp utvecklingen i förhållande till utbildningsplanen, till exempel kortare veckoavstämningar och månadsvisa uppföljningsmöten.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21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1191" y="369667"/>
            <a:ext cx="7596538" cy="1143000"/>
          </a:xfrm>
        </p:spPr>
        <p:txBody>
          <a:bodyPr/>
          <a:lstStyle/>
          <a:p>
            <a:r>
              <a:rPr lang="sv-SE" sz="3600" dirty="0"/>
              <a:t>Exempel på utbildningsplaner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1190" y="1811045"/>
            <a:ext cx="3922854" cy="3891887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Exempel 1 </a:t>
            </a:r>
            <a:r>
              <a:rPr lang="sv-SE" dirty="0"/>
              <a:t>- har yrkesutbildning</a:t>
            </a:r>
          </a:p>
          <a:p>
            <a:r>
              <a:rPr lang="sv-SE" dirty="0"/>
              <a:t>Introduktion på företaget</a:t>
            </a:r>
          </a:p>
          <a:p>
            <a:r>
              <a:rPr lang="sv-SE" dirty="0"/>
              <a:t>Handledd arbetsrotation</a:t>
            </a:r>
          </a:p>
          <a:p>
            <a:r>
              <a:rPr lang="sv-SE" dirty="0"/>
              <a:t>Maskinkörkort </a:t>
            </a:r>
          </a:p>
          <a:p>
            <a:r>
              <a:rPr lang="sv-SE" dirty="0"/>
              <a:t>Fördjupning i skärande bearbetning, programmering och beredning</a:t>
            </a:r>
          </a:p>
          <a:p>
            <a:r>
              <a:rPr lang="sv-SE" dirty="0"/>
              <a:t>Handlett arbete i CNC-maskin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sv-SE" dirty="0"/>
              <a:t>TMF – NÄTVERKET FÖR TRÄ- OCH MÖBELINDUSTRINS FÖRETAGARE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7" name="Platshållare för innehåll 6"/>
          <p:cNvSpPr>
            <a:spLocks noGrp="1"/>
          </p:cNvSpPr>
          <p:nvPr>
            <p:ph idx="13"/>
          </p:nvPr>
        </p:nvSpPr>
        <p:spPr>
          <a:xfrm>
            <a:off x="4591971" y="1811045"/>
            <a:ext cx="3922854" cy="3869585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Exempel 2 </a:t>
            </a:r>
            <a:r>
              <a:rPr lang="sv-SE" dirty="0"/>
              <a:t>- saknar yrkesutbildning</a:t>
            </a:r>
          </a:p>
          <a:p>
            <a:r>
              <a:rPr lang="sv-SE" dirty="0"/>
              <a:t>Introduktion på företaget</a:t>
            </a:r>
          </a:p>
          <a:p>
            <a:r>
              <a:rPr lang="sv-SE" dirty="0"/>
              <a:t>Träning i grundläggande arbetsmoment</a:t>
            </a:r>
          </a:p>
          <a:p>
            <a:r>
              <a:rPr lang="sv-SE" dirty="0"/>
              <a:t>Handledd arbetsrotation</a:t>
            </a:r>
          </a:p>
          <a:p>
            <a:r>
              <a:rPr lang="sv-SE" dirty="0"/>
              <a:t>Truckkort</a:t>
            </a:r>
          </a:p>
          <a:p>
            <a:r>
              <a:rPr lang="sv-SE" dirty="0"/>
              <a:t>Arbete tillsammans med handledare</a:t>
            </a:r>
          </a:p>
          <a:p>
            <a:r>
              <a:rPr lang="sv-SE" dirty="0"/>
              <a:t>Maskinkörkort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201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703" y="849170"/>
            <a:ext cx="7473874" cy="970752"/>
          </a:xfrm>
        </p:spPr>
        <p:txBody>
          <a:bodyPr/>
          <a:lstStyle/>
          <a:p>
            <a:r>
              <a:rPr lang="sv-SE" sz="3600" dirty="0"/>
              <a:t>Fortsättning.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2702" y="2175029"/>
            <a:ext cx="3922854" cy="3996254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Exempel 3 </a:t>
            </a:r>
            <a:r>
              <a:rPr lang="sv-SE" dirty="0"/>
              <a:t>- vill bli ytbehandlare</a:t>
            </a:r>
          </a:p>
          <a:p>
            <a:r>
              <a:rPr lang="sv-SE" dirty="0"/>
              <a:t>Introduktion </a:t>
            </a:r>
          </a:p>
          <a:p>
            <a:r>
              <a:rPr lang="sv-SE" dirty="0"/>
              <a:t>Härdplastutbildning</a:t>
            </a:r>
          </a:p>
          <a:p>
            <a:r>
              <a:rPr lang="sv-SE" dirty="0"/>
              <a:t>Grundläggande kurs i ytbehandling</a:t>
            </a:r>
          </a:p>
          <a:p>
            <a:r>
              <a:rPr lang="sv-SE" dirty="0"/>
              <a:t>Arbete och övning med handledning</a:t>
            </a:r>
          </a:p>
          <a:p>
            <a:r>
              <a:rPr lang="sv-SE" dirty="0"/>
              <a:t>Kompletterande kurser hos leverantörer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A65A-502C-4051-A106-A23A74F08C87}" type="datetime1">
              <a:rPr lang="en-GB" smtClean="0"/>
              <a:pPr/>
              <a:t>26/06/2017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TMF – NÄTVERKET FÖR TRÄ- OCH MÖBELINDUSTRINS FÖRETAGARE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718E-E53E-4F01-9318-5CD72E98E741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7" name="Platshållare för innehåll 6"/>
          <p:cNvSpPr>
            <a:spLocks noGrp="1"/>
          </p:cNvSpPr>
          <p:nvPr>
            <p:ph idx="13"/>
          </p:nvPr>
        </p:nvSpPr>
        <p:spPr>
          <a:xfrm>
            <a:off x="4591971" y="2175029"/>
            <a:ext cx="3922854" cy="3996254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Exempel 4 </a:t>
            </a:r>
            <a:r>
              <a:rPr lang="sv-SE" dirty="0"/>
              <a:t>- vill bli orgelbyggare</a:t>
            </a:r>
          </a:p>
          <a:p>
            <a:r>
              <a:rPr lang="sv-SE" dirty="0"/>
              <a:t>Introduktion</a:t>
            </a:r>
          </a:p>
          <a:p>
            <a:r>
              <a:rPr lang="sv-SE" dirty="0"/>
              <a:t>Handledd övning varvad med arbete </a:t>
            </a:r>
          </a:p>
          <a:p>
            <a:r>
              <a:rPr lang="sv-SE" dirty="0"/>
              <a:t>Materialkunskap</a:t>
            </a:r>
          </a:p>
          <a:p>
            <a:r>
              <a:rPr lang="sv-SE" dirty="0"/>
              <a:t>Kompletterande utbildning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0757212"/>
      </p:ext>
    </p:extLst>
  </p:cSld>
  <p:clrMapOvr>
    <a:masterClrMapping/>
  </p:clrMapOvr>
</p:sld>
</file>

<file path=ppt/theme/theme1.xml><?xml version="1.0" encoding="utf-8"?>
<a:theme xmlns:a="http://schemas.openxmlformats.org/drawingml/2006/main" name="TMF VIT">
  <a:themeElements>
    <a:clrScheme name="TM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37222"/>
      </a:accent1>
      <a:accent2>
        <a:srgbClr val="0075B0"/>
      </a:accent2>
      <a:accent3>
        <a:srgbClr val="8B8D8E"/>
      </a:accent3>
      <a:accent4>
        <a:srgbClr val="E37222"/>
      </a:accent4>
      <a:accent5>
        <a:srgbClr val="0075B0"/>
      </a:accent5>
      <a:accent6>
        <a:srgbClr val="8B8D8E"/>
      </a:accent6>
      <a:hlink>
        <a:srgbClr val="E37222"/>
      </a:hlink>
      <a:folHlink>
        <a:srgbClr val="0075B0"/>
      </a:folHlink>
    </a:clrScheme>
    <a:fontScheme name="TMF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MF  BLÅ">
  <a:themeElements>
    <a:clrScheme name="TM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37222"/>
      </a:accent1>
      <a:accent2>
        <a:srgbClr val="0075B0"/>
      </a:accent2>
      <a:accent3>
        <a:srgbClr val="8B8D8E"/>
      </a:accent3>
      <a:accent4>
        <a:srgbClr val="E37222"/>
      </a:accent4>
      <a:accent5>
        <a:srgbClr val="0075B0"/>
      </a:accent5>
      <a:accent6>
        <a:srgbClr val="8B8D8E"/>
      </a:accent6>
      <a:hlink>
        <a:srgbClr val="E37222"/>
      </a:hlink>
      <a:folHlink>
        <a:srgbClr val="0075B0"/>
      </a:folHlink>
    </a:clrScheme>
    <a:fontScheme name="TMF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421</Words>
  <Application>Microsoft Office PowerPoint</Application>
  <PresentationFormat>Bildspel på skärmen (4:3)</PresentationFormat>
  <Paragraphs>100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</vt:lpstr>
      <vt:lpstr>TMF VIT</vt:lpstr>
      <vt:lpstr>TMF  BLÅ</vt:lpstr>
      <vt:lpstr> Yrkesintroduktion </vt:lpstr>
      <vt:lpstr>Yrkesintroduktion</vt:lpstr>
      <vt:lpstr>Vad gäller?</vt:lpstr>
      <vt:lpstr>Process</vt:lpstr>
      <vt:lpstr>1. Urval och matchning</vt:lpstr>
      <vt:lpstr>2. Förbered yrkesintroduktion</vt:lpstr>
      <vt:lpstr>3. Arbete och lärande i ett år</vt:lpstr>
      <vt:lpstr>Exempel på utbildningsplaner</vt:lpstr>
      <vt:lpstr>Fortsättning.</vt:lpstr>
      <vt:lpstr>Kompletterande stöd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Våra färger och typsnitt</dc:title>
  <dc:creator>Anders Melin</dc:creator>
  <cp:lastModifiedBy>Uhler, Cecilia</cp:lastModifiedBy>
  <cp:revision>38</cp:revision>
  <cp:lastPrinted>2014-02-14T12:54:12Z</cp:lastPrinted>
  <dcterms:created xsi:type="dcterms:W3CDTF">2012-10-12T09:38:59Z</dcterms:created>
  <dcterms:modified xsi:type="dcterms:W3CDTF">2017-06-26T12:32:55Z</dcterms:modified>
</cp:coreProperties>
</file>